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2"/>
  </p:notesMasterIdLst>
  <p:handoutMasterIdLst>
    <p:handoutMasterId r:id="rId13"/>
  </p:handoutMasterIdLst>
  <p:sldIdLst>
    <p:sldId id="343" r:id="rId2"/>
    <p:sldId id="554" r:id="rId3"/>
    <p:sldId id="556" r:id="rId4"/>
    <p:sldId id="558" r:id="rId5"/>
    <p:sldId id="559" r:id="rId6"/>
    <p:sldId id="562" r:id="rId7"/>
    <p:sldId id="563" r:id="rId8"/>
    <p:sldId id="564" r:id="rId9"/>
    <p:sldId id="529" r:id="rId10"/>
    <p:sldId id="565" r:id="rId11"/>
  </p:sldIdLst>
  <p:sldSz cx="9144000" cy="6858000" type="screen4x3"/>
  <p:notesSz cx="7086600" cy="93726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952">
          <p15:clr>
            <a:srgbClr val="A4A3A4"/>
          </p15:clr>
        </p15:guide>
        <p15:guide id="2" pos="223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0"/>
      </p:ext>
    </p:extLst>
  </p:showPr>
  <p:clrMru>
    <a:srgbClr val="6C0000"/>
    <a:srgbClr val="E11F1F"/>
    <a:srgbClr val="CB3535"/>
    <a:srgbClr val="91D050"/>
    <a:srgbClr val="E3931D"/>
    <a:srgbClr val="92D050"/>
    <a:srgbClr val="CCFFC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Χωρίς στυλ, χωρίς πλέγμα">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Φωτεινό στυλ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56" autoAdjust="0"/>
    <p:restoredTop sz="94087" autoAdjust="0"/>
  </p:normalViewPr>
  <p:slideViewPr>
    <p:cSldViewPr>
      <p:cViewPr>
        <p:scale>
          <a:sx n="80" d="100"/>
          <a:sy n="80" d="100"/>
        </p:scale>
        <p:origin x="-1512" y="-134"/>
      </p:cViewPr>
      <p:guideLst>
        <p:guide orient="horz" pos="2160"/>
        <p:guide pos="2880"/>
      </p:guideLst>
    </p:cSldViewPr>
  </p:slideViewPr>
  <p:notesTextViewPr>
    <p:cViewPr>
      <p:scale>
        <a:sx n="100" d="100"/>
        <a:sy n="100" d="100"/>
      </p:scale>
      <p:origin x="0" y="0"/>
    </p:cViewPr>
  </p:notesTextViewPr>
  <p:notesViewPr>
    <p:cSldViewPr>
      <p:cViewPr varScale="1">
        <p:scale>
          <a:sx n="35" d="100"/>
          <a:sy n="35" d="100"/>
        </p:scale>
        <p:origin x="-2316" y="-102"/>
      </p:cViewPr>
      <p:guideLst>
        <p:guide orient="horz" pos="2952"/>
        <p:guide pos="2232"/>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71071" cy="469575"/>
          </a:xfrm>
          <a:prstGeom prst="rect">
            <a:avLst/>
          </a:prstGeom>
        </p:spPr>
        <p:txBody>
          <a:bodyPr vert="horz" lIns="89974" tIns="44987" rIns="89974" bIns="44987" rtlCol="0"/>
          <a:lstStyle>
            <a:lvl1pPr algn="l">
              <a:defRPr sz="1100">
                <a:latin typeface="Arial" charset="0"/>
                <a:cs typeface="+mn-cs"/>
              </a:defRPr>
            </a:lvl1pPr>
          </a:lstStyle>
          <a:p>
            <a:pPr>
              <a:defRPr/>
            </a:pPr>
            <a:endParaRPr lang="en-US"/>
          </a:p>
        </p:txBody>
      </p:sp>
      <p:sp>
        <p:nvSpPr>
          <p:cNvPr id="3" name="Date Placeholder 2"/>
          <p:cNvSpPr>
            <a:spLocks noGrp="1"/>
          </p:cNvSpPr>
          <p:nvPr>
            <p:ph type="dt" sz="quarter" idx="1"/>
          </p:nvPr>
        </p:nvSpPr>
        <p:spPr>
          <a:xfrm>
            <a:off x="4013945" y="1"/>
            <a:ext cx="3071071" cy="469575"/>
          </a:xfrm>
          <a:prstGeom prst="rect">
            <a:avLst/>
          </a:prstGeom>
        </p:spPr>
        <p:txBody>
          <a:bodyPr vert="horz" lIns="89974" tIns="44987" rIns="89974" bIns="44987" rtlCol="0"/>
          <a:lstStyle>
            <a:lvl1pPr algn="r">
              <a:defRPr sz="1100">
                <a:latin typeface="Arial" charset="0"/>
                <a:cs typeface="+mn-cs"/>
              </a:defRPr>
            </a:lvl1pPr>
          </a:lstStyle>
          <a:p>
            <a:pPr>
              <a:defRPr/>
            </a:pPr>
            <a:fld id="{D5C1EFE9-7A47-42BA-BE2A-DC91CBC96F02}" type="datetimeFigureOut">
              <a:rPr lang="en-US"/>
              <a:pPr>
                <a:defRPr/>
              </a:pPr>
              <a:t>9/26/2019</a:t>
            </a:fld>
            <a:endParaRPr lang="en-US"/>
          </a:p>
        </p:txBody>
      </p:sp>
      <p:sp>
        <p:nvSpPr>
          <p:cNvPr id="4" name="Footer Placeholder 3"/>
          <p:cNvSpPr>
            <a:spLocks noGrp="1"/>
          </p:cNvSpPr>
          <p:nvPr>
            <p:ph type="ftr" sz="quarter" idx="2"/>
          </p:nvPr>
        </p:nvSpPr>
        <p:spPr>
          <a:xfrm>
            <a:off x="1" y="8901572"/>
            <a:ext cx="3071071" cy="469574"/>
          </a:xfrm>
          <a:prstGeom prst="rect">
            <a:avLst/>
          </a:prstGeom>
        </p:spPr>
        <p:txBody>
          <a:bodyPr vert="horz" lIns="89974" tIns="44987" rIns="89974" bIns="44987" rtlCol="0" anchor="b"/>
          <a:lstStyle>
            <a:lvl1pPr algn="l">
              <a:defRPr sz="1100">
                <a:latin typeface="Arial" charset="0"/>
                <a:cs typeface="+mn-cs"/>
              </a:defRPr>
            </a:lvl1pPr>
          </a:lstStyle>
          <a:p>
            <a:pPr>
              <a:defRPr/>
            </a:pPr>
            <a:endParaRPr lang="en-US"/>
          </a:p>
        </p:txBody>
      </p:sp>
      <p:sp>
        <p:nvSpPr>
          <p:cNvPr id="5" name="Slide Number Placeholder 4"/>
          <p:cNvSpPr>
            <a:spLocks noGrp="1"/>
          </p:cNvSpPr>
          <p:nvPr>
            <p:ph type="sldNum" sz="quarter" idx="3"/>
          </p:nvPr>
        </p:nvSpPr>
        <p:spPr>
          <a:xfrm>
            <a:off x="4013945" y="8901572"/>
            <a:ext cx="3071071" cy="469574"/>
          </a:xfrm>
          <a:prstGeom prst="rect">
            <a:avLst/>
          </a:prstGeom>
        </p:spPr>
        <p:txBody>
          <a:bodyPr vert="horz" lIns="89974" tIns="44987" rIns="89974" bIns="44987" rtlCol="0" anchor="b"/>
          <a:lstStyle>
            <a:lvl1pPr algn="r">
              <a:defRPr sz="1100">
                <a:latin typeface="Arial" charset="0"/>
                <a:cs typeface="+mn-cs"/>
              </a:defRPr>
            </a:lvl1pPr>
          </a:lstStyle>
          <a:p>
            <a:pPr>
              <a:defRPr/>
            </a:pPr>
            <a:fld id="{6414ACB1-9F4A-41D4-8A64-D147799536A6}" type="slidenum">
              <a:rPr lang="en-US"/>
              <a:pPr>
                <a:defRPr/>
              </a:pPr>
              <a:t>‹#›</a:t>
            </a:fld>
            <a:endParaRPr lang="en-US"/>
          </a:p>
        </p:txBody>
      </p:sp>
    </p:spTree>
    <p:extLst>
      <p:ext uri="{BB962C8B-B14F-4D97-AF65-F5344CB8AC3E}">
        <p14:creationId xmlns:p14="http://schemas.microsoft.com/office/powerpoint/2010/main" xmlns="" val="301192896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71071" cy="469575"/>
          </a:xfrm>
          <a:prstGeom prst="rect">
            <a:avLst/>
          </a:prstGeom>
        </p:spPr>
        <p:txBody>
          <a:bodyPr vert="horz" lIns="89974" tIns="44987" rIns="89974" bIns="44987" rtlCol="0"/>
          <a:lstStyle>
            <a:lvl1pPr algn="l" fontAlgn="auto">
              <a:spcBef>
                <a:spcPts val="0"/>
              </a:spcBef>
              <a:spcAft>
                <a:spcPts val="0"/>
              </a:spcAft>
              <a:defRPr sz="1100">
                <a:latin typeface="+mn-lt"/>
                <a:cs typeface="+mn-cs"/>
              </a:defRPr>
            </a:lvl1pPr>
          </a:lstStyle>
          <a:p>
            <a:pPr>
              <a:defRPr/>
            </a:pPr>
            <a:endParaRPr lang="en-US"/>
          </a:p>
        </p:txBody>
      </p:sp>
      <p:sp>
        <p:nvSpPr>
          <p:cNvPr id="3" name="Date Placeholder 2"/>
          <p:cNvSpPr>
            <a:spLocks noGrp="1"/>
          </p:cNvSpPr>
          <p:nvPr>
            <p:ph type="dt" idx="1"/>
          </p:nvPr>
        </p:nvSpPr>
        <p:spPr>
          <a:xfrm>
            <a:off x="4013945" y="1"/>
            <a:ext cx="3071071" cy="469575"/>
          </a:xfrm>
          <a:prstGeom prst="rect">
            <a:avLst/>
          </a:prstGeom>
        </p:spPr>
        <p:txBody>
          <a:bodyPr vert="horz" lIns="89974" tIns="44987" rIns="89974" bIns="44987" rtlCol="0"/>
          <a:lstStyle>
            <a:lvl1pPr algn="r" fontAlgn="auto">
              <a:spcBef>
                <a:spcPts val="0"/>
              </a:spcBef>
              <a:spcAft>
                <a:spcPts val="0"/>
              </a:spcAft>
              <a:defRPr sz="1100">
                <a:latin typeface="+mn-lt"/>
                <a:cs typeface="+mn-cs"/>
              </a:defRPr>
            </a:lvl1pPr>
          </a:lstStyle>
          <a:p>
            <a:pPr>
              <a:defRPr/>
            </a:pPr>
            <a:fld id="{D29C89C1-0A71-4A18-8B00-8A9B50881A8F}" type="datetimeFigureOut">
              <a:rPr lang="en-US"/>
              <a:pPr>
                <a:defRPr/>
              </a:pPr>
              <a:t>9/26/2019</a:t>
            </a:fld>
            <a:endParaRPr lang="en-US"/>
          </a:p>
        </p:txBody>
      </p:sp>
      <p:sp>
        <p:nvSpPr>
          <p:cNvPr id="4" name="Slide Image Placeholder 3"/>
          <p:cNvSpPr>
            <a:spLocks noGrp="1" noRot="1" noChangeAspect="1"/>
          </p:cNvSpPr>
          <p:nvPr>
            <p:ph type="sldImg" idx="2"/>
          </p:nvPr>
        </p:nvSpPr>
        <p:spPr>
          <a:xfrm>
            <a:off x="1198563" y="701675"/>
            <a:ext cx="4689475" cy="3516313"/>
          </a:xfrm>
          <a:prstGeom prst="rect">
            <a:avLst/>
          </a:prstGeom>
          <a:noFill/>
          <a:ln w="12700">
            <a:solidFill>
              <a:prstClr val="black"/>
            </a:solidFill>
          </a:ln>
        </p:spPr>
        <p:txBody>
          <a:bodyPr vert="horz" lIns="89974" tIns="44987" rIns="89974" bIns="44987" rtlCol="0" anchor="ctr"/>
          <a:lstStyle/>
          <a:p>
            <a:pPr lvl="0"/>
            <a:endParaRPr lang="en-US" noProof="0"/>
          </a:p>
        </p:txBody>
      </p:sp>
      <p:sp>
        <p:nvSpPr>
          <p:cNvPr id="5" name="Notes Placeholder 4"/>
          <p:cNvSpPr>
            <a:spLocks noGrp="1"/>
          </p:cNvSpPr>
          <p:nvPr>
            <p:ph type="body" sz="quarter" idx="3"/>
          </p:nvPr>
        </p:nvSpPr>
        <p:spPr>
          <a:xfrm>
            <a:off x="708344" y="4452967"/>
            <a:ext cx="5669914" cy="4217451"/>
          </a:xfrm>
          <a:prstGeom prst="rect">
            <a:avLst/>
          </a:prstGeom>
        </p:spPr>
        <p:txBody>
          <a:bodyPr vert="horz" lIns="89974" tIns="44987" rIns="89974" bIns="44987"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1" y="8901572"/>
            <a:ext cx="3071071" cy="469574"/>
          </a:xfrm>
          <a:prstGeom prst="rect">
            <a:avLst/>
          </a:prstGeom>
        </p:spPr>
        <p:txBody>
          <a:bodyPr vert="horz" lIns="89974" tIns="44987" rIns="89974" bIns="44987" rtlCol="0" anchor="b"/>
          <a:lstStyle>
            <a:lvl1pPr algn="l" fontAlgn="auto">
              <a:spcBef>
                <a:spcPts val="0"/>
              </a:spcBef>
              <a:spcAft>
                <a:spcPts val="0"/>
              </a:spcAft>
              <a:defRPr sz="11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4013945" y="8901572"/>
            <a:ext cx="3071071" cy="469574"/>
          </a:xfrm>
          <a:prstGeom prst="rect">
            <a:avLst/>
          </a:prstGeom>
        </p:spPr>
        <p:txBody>
          <a:bodyPr vert="horz" lIns="89974" tIns="44987" rIns="89974" bIns="44987" rtlCol="0" anchor="b"/>
          <a:lstStyle>
            <a:lvl1pPr algn="r" fontAlgn="auto">
              <a:spcBef>
                <a:spcPts val="0"/>
              </a:spcBef>
              <a:spcAft>
                <a:spcPts val="0"/>
              </a:spcAft>
              <a:defRPr sz="1100">
                <a:latin typeface="+mn-lt"/>
                <a:cs typeface="+mn-cs"/>
              </a:defRPr>
            </a:lvl1pPr>
          </a:lstStyle>
          <a:p>
            <a:pPr>
              <a:defRPr/>
            </a:pPr>
            <a:fld id="{05029CC0-5303-4A8F-B8FC-948DF949A137}" type="slidenum">
              <a:rPr lang="en-US"/>
              <a:pPr>
                <a:defRPr/>
              </a:pPr>
              <a:t>‹#›</a:t>
            </a:fld>
            <a:endParaRPr lang="en-US"/>
          </a:p>
        </p:txBody>
      </p:sp>
    </p:spTree>
    <p:extLst>
      <p:ext uri="{BB962C8B-B14F-4D97-AF65-F5344CB8AC3E}">
        <p14:creationId xmlns:p14="http://schemas.microsoft.com/office/powerpoint/2010/main" xmlns="" val="32230827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p:spPr>
      </p:sp>
      <p:sp>
        <p:nvSpPr>
          <p:cNvPr id="61443"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l-GR" dirty="0"/>
          </a:p>
        </p:txBody>
      </p:sp>
      <p:sp>
        <p:nvSpPr>
          <p:cNvPr id="4" name="Slide Number Placeholder 3"/>
          <p:cNvSpPr>
            <a:spLocks noGrp="1"/>
          </p:cNvSpPr>
          <p:nvPr>
            <p:ph type="sldNum" sz="quarter" idx="5"/>
          </p:nvPr>
        </p:nvSpPr>
        <p:spPr/>
        <p:txBody>
          <a:bodyPr/>
          <a:lstStyle/>
          <a:p>
            <a:pPr>
              <a:defRPr/>
            </a:pPr>
            <a:fld id="{8B2BE36E-76D8-4F0E-82CB-872CF4294F8C}" type="slidenum">
              <a:rPr lang="en-US" smtClean="0"/>
              <a:pPr>
                <a:defRPr/>
              </a:pPr>
              <a:t>1</a:t>
            </a:fld>
            <a:endParaRPr lang="en-US" dirty="0"/>
          </a:p>
        </p:txBody>
      </p:sp>
    </p:spTree>
    <p:extLst>
      <p:ext uri="{BB962C8B-B14F-4D97-AF65-F5344CB8AC3E}">
        <p14:creationId xmlns:p14="http://schemas.microsoft.com/office/powerpoint/2010/main" xmlns="" val="2734137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10</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2</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3</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4</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5</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6</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7</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8</a:t>
            </a:fld>
            <a:endParaRPr lang="en-US"/>
          </a:p>
        </p:txBody>
      </p:sp>
    </p:spTree>
    <p:extLst>
      <p:ext uri="{BB962C8B-B14F-4D97-AF65-F5344CB8AC3E}">
        <p14:creationId xmlns:p14="http://schemas.microsoft.com/office/powerpoint/2010/main" xmlns="" val="2847992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fr-FR" dirty="0"/>
          </a:p>
        </p:txBody>
      </p:sp>
      <p:sp>
        <p:nvSpPr>
          <p:cNvPr id="4" name="Θέση αριθμού διαφάνειας 3"/>
          <p:cNvSpPr>
            <a:spLocks noGrp="1"/>
          </p:cNvSpPr>
          <p:nvPr>
            <p:ph type="sldNum" sz="quarter" idx="10"/>
          </p:nvPr>
        </p:nvSpPr>
        <p:spPr/>
        <p:txBody>
          <a:bodyPr/>
          <a:lstStyle/>
          <a:p>
            <a:pPr>
              <a:defRPr/>
            </a:pPr>
            <a:fld id="{05029CC0-5303-4A8F-B8FC-948DF949A137}" type="slidenum">
              <a:rPr lang="en-US" smtClean="0"/>
              <a:pPr>
                <a:defRPr/>
              </a:pPr>
              <a:t>9</a:t>
            </a:fld>
            <a:endParaRPr lang="en-US"/>
          </a:p>
        </p:txBody>
      </p:sp>
    </p:spTree>
    <p:extLst>
      <p:ext uri="{BB962C8B-B14F-4D97-AF65-F5344CB8AC3E}">
        <p14:creationId xmlns:p14="http://schemas.microsoft.com/office/powerpoint/2010/main" xmlns="" val="2847992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p:nvPr/>
        </p:nvSpPr>
        <p:spPr>
          <a:xfrm flipV="1">
            <a:off x="5410200" y="3810000"/>
            <a:ext cx="37338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Rectangle 4"/>
          <p:cNvSpPr/>
          <p:nvPr/>
        </p:nvSpPr>
        <p:spPr>
          <a:xfrm flipV="1">
            <a:off x="5410200" y="3897313"/>
            <a:ext cx="37338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Rectangle 5"/>
          <p:cNvSpPr/>
          <p:nvPr/>
        </p:nvSpPr>
        <p:spPr>
          <a:xfrm flipV="1">
            <a:off x="5410200" y="4114800"/>
            <a:ext cx="37338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Rectangle 6"/>
          <p:cNvSpPr/>
          <p:nvPr/>
        </p:nvSpPr>
        <p:spPr>
          <a:xfrm flipV="1">
            <a:off x="5410200" y="4164013"/>
            <a:ext cx="1965325"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Rectangle 9"/>
          <p:cNvSpPr/>
          <p:nvPr/>
        </p:nvSpPr>
        <p:spPr>
          <a:xfrm flipV="1">
            <a:off x="5410200" y="4198938"/>
            <a:ext cx="1965325"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11" name="Rounded Rectangle 10"/>
          <p:cNvSpPr/>
          <p:nvPr/>
        </p:nvSpPr>
        <p:spPr bwMode="white">
          <a:xfrm>
            <a:off x="5410200" y="3962400"/>
            <a:ext cx="3063875"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12" name="Rounded Rectangle 11"/>
          <p:cNvSpPr/>
          <p:nvPr/>
        </p:nvSpPr>
        <p:spPr bwMode="white">
          <a:xfrm>
            <a:off x="7377113" y="4060825"/>
            <a:ext cx="16002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Rectangle 12"/>
          <p:cNvSpPr/>
          <p:nvPr/>
        </p:nvSpPr>
        <p:spPr>
          <a:xfrm>
            <a:off x="0" y="3649663"/>
            <a:ext cx="9144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4" name="Rectangle 13"/>
          <p:cNvSpPr/>
          <p:nvPr/>
        </p:nvSpPr>
        <p:spPr>
          <a:xfrm>
            <a:off x="0" y="3675063"/>
            <a:ext cx="9144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Rectangle 14"/>
          <p:cNvSpPr/>
          <p:nvPr/>
        </p:nvSpPr>
        <p:spPr>
          <a:xfrm flipV="1">
            <a:off x="6413500" y="3643313"/>
            <a:ext cx="2730500"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6" name="Rectangle 15"/>
          <p:cNvSpPr/>
          <p:nvPr/>
        </p:nvSpPr>
        <p:spPr>
          <a:xfrm>
            <a:off x="0" y="0"/>
            <a:ext cx="9144000" cy="37020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lang="en-US" dirty="0"/>
              <a:t>Click to edit Master title style</a:t>
            </a:r>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dirty="0"/>
              <a:t>Click to edit Master subtitle style</a:t>
            </a:r>
          </a:p>
        </p:txBody>
      </p:sp>
      <p:sp>
        <p:nvSpPr>
          <p:cNvPr id="17" name="Date Placeholder 27"/>
          <p:cNvSpPr>
            <a:spLocks noGrp="1"/>
          </p:cNvSpPr>
          <p:nvPr>
            <p:ph type="dt" sz="half" idx="10"/>
          </p:nvPr>
        </p:nvSpPr>
        <p:spPr>
          <a:xfrm>
            <a:off x="6705600" y="4206875"/>
            <a:ext cx="960438" cy="457200"/>
          </a:xfrm>
        </p:spPr>
        <p:txBody>
          <a:bodyPr/>
          <a:lstStyle>
            <a:lvl1pPr>
              <a:defRPr/>
            </a:lvl1pPr>
          </a:lstStyle>
          <a:p>
            <a:pPr>
              <a:defRPr/>
            </a:pPr>
            <a:fld id="{987E688D-B3D5-44ED-9FD6-B132FA8C06F1}" type="datetime1">
              <a:rPr lang="en-US" smtClean="0"/>
              <a:pPr>
                <a:defRPr/>
              </a:pPr>
              <a:t>9/26/2019</a:t>
            </a:fld>
            <a:endParaRPr lang="en-US"/>
          </a:p>
        </p:txBody>
      </p:sp>
      <p:sp>
        <p:nvSpPr>
          <p:cNvPr id="18" name="Footer Placeholder 16"/>
          <p:cNvSpPr>
            <a:spLocks noGrp="1"/>
          </p:cNvSpPr>
          <p:nvPr>
            <p:ph type="ftr" sz="quarter" idx="11"/>
          </p:nvPr>
        </p:nvSpPr>
        <p:spPr>
          <a:xfrm>
            <a:off x="5410200" y="4205288"/>
            <a:ext cx="1295400" cy="457200"/>
          </a:xfrm>
        </p:spPr>
        <p:txBody>
          <a:bodyPr/>
          <a:lstStyle>
            <a:lvl1pPr>
              <a:defRPr/>
            </a:lvl1pPr>
          </a:lstStyle>
          <a:p>
            <a:pPr>
              <a:defRPr/>
            </a:pPr>
            <a:endParaRPr lang="en-US"/>
          </a:p>
        </p:txBody>
      </p:sp>
      <p:sp>
        <p:nvSpPr>
          <p:cNvPr id="19" name="Slide Number Placeholder 28"/>
          <p:cNvSpPr>
            <a:spLocks noGrp="1"/>
          </p:cNvSpPr>
          <p:nvPr>
            <p:ph type="sldNum" sz="quarter" idx="12"/>
          </p:nvPr>
        </p:nvSpPr>
        <p:spPr>
          <a:xfrm>
            <a:off x="8320088" y="1588"/>
            <a:ext cx="747712" cy="365125"/>
          </a:xfrm>
        </p:spPr>
        <p:txBody>
          <a:bodyPr/>
          <a:lstStyle>
            <a:lvl1pPr algn="r">
              <a:defRPr sz="1800">
                <a:solidFill>
                  <a:schemeClr val="bg1"/>
                </a:solidFill>
              </a:defRPr>
            </a:lvl1pPr>
          </a:lstStyle>
          <a:p>
            <a:pPr>
              <a:defRPr/>
            </a:pPr>
            <a:fld id="{1C92B8D8-01B7-4986-AF61-CD13AD35B4C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8604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A288E1F5-1574-45D7-B1CD-5D5E5A19F76F}" type="datetime1">
              <a:rPr lang="en-US" smtClean="0"/>
              <a:pPr>
                <a:defRPr/>
              </a:pPr>
              <a:t>9/26/2019</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F51B5452-1710-4A60-83C0-F7649799BBA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143000"/>
            <a:ext cx="6248400"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pPr>
              <a:defRPr/>
            </a:pPr>
            <a:fld id="{5D889C1C-58B5-41D5-8394-0A26673F890A}" type="datetime1">
              <a:rPr lang="en-US" smtClean="0"/>
              <a:pPr>
                <a:defRPr/>
              </a:pPr>
              <a:t>9/26/2019</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8E167DB7-1766-4D5B-95A8-7B4F1BC5905E}"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860400"/>
          </a:xfrm>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13"/>
          <p:cNvSpPr>
            <a:spLocks noGrp="1"/>
          </p:cNvSpPr>
          <p:nvPr>
            <p:ph type="dt" sz="half" idx="10"/>
          </p:nvPr>
        </p:nvSpPr>
        <p:spPr/>
        <p:txBody>
          <a:bodyPr/>
          <a:lstStyle>
            <a:lvl1pPr>
              <a:defRPr/>
            </a:lvl1pPr>
          </a:lstStyle>
          <a:p>
            <a:pPr>
              <a:defRPr/>
            </a:pPr>
            <a:fld id="{CED7ABD4-07F6-4E98-9167-FF66551B749F}" type="datetime1">
              <a:rPr lang="en-US" smtClean="0"/>
              <a:pPr>
                <a:defRPr/>
              </a:pPr>
              <a:t>9/26/2019</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5141997A-3FD2-45BB-818F-21A479F8E02E}"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lang="en-US" dirty="0"/>
              <a:t>Click to edit Master title style</a:t>
            </a:r>
          </a:p>
        </p:txBody>
      </p:sp>
      <p:sp>
        <p:nvSpPr>
          <p:cNvPr id="3" name="Text Placeholder 2"/>
          <p:cNvSpPr>
            <a:spLocks noGrp="1"/>
          </p:cNvSpPr>
          <p:nvPr>
            <p:ph type="body" idx="1"/>
          </p:nvPr>
        </p:nvSpPr>
        <p:spPr>
          <a:xfrm>
            <a:off x="722313" y="3367088"/>
            <a:ext cx="7772400" cy="1509712"/>
          </a:xfrm>
        </p:spPr>
        <p:txBody>
          <a:bodyPr/>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dirty="0"/>
              <a:t>Click to edit Master text styles</a:t>
            </a:r>
          </a:p>
        </p:txBody>
      </p:sp>
      <p:sp>
        <p:nvSpPr>
          <p:cNvPr id="4" name="Date Placeholder 13"/>
          <p:cNvSpPr>
            <a:spLocks noGrp="1"/>
          </p:cNvSpPr>
          <p:nvPr>
            <p:ph type="dt" sz="half" idx="10"/>
          </p:nvPr>
        </p:nvSpPr>
        <p:spPr/>
        <p:txBody>
          <a:bodyPr/>
          <a:lstStyle>
            <a:lvl1pPr>
              <a:defRPr/>
            </a:lvl1pPr>
          </a:lstStyle>
          <a:p>
            <a:pPr>
              <a:defRPr/>
            </a:pPr>
            <a:fld id="{FE886735-22F4-4336-800D-29D775F0739F}" type="datetime1">
              <a:rPr lang="en-US" smtClean="0"/>
              <a:pPr>
                <a:defRPr/>
              </a:pPr>
              <a:t>9/26/2019</a:t>
            </a:fld>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4145B745-FCCF-4B92-A9F7-269366672179}"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860400"/>
          </a:xfrm>
        </p:spPr>
        <p:txBody>
          <a:bodyPr/>
          <a:lstStyle/>
          <a:p>
            <a:r>
              <a:rPr lang="en-US" dirty="0"/>
              <a:t>Click to edit Master title style</a:t>
            </a:r>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fld id="{20B1FA9C-D0E6-4DC9-8218-CD69BC138138}" type="datetime1">
              <a:rPr lang="en-US" smtClean="0"/>
              <a:pPr>
                <a:defRPr/>
              </a:pPr>
              <a:t>9/26/2019</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F1F8EA8E-05FB-433C-A744-9ED16213804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860400"/>
          </a:xfrm>
        </p:spPr>
        <p:txBody>
          <a:bodyPr/>
          <a:lstStyle>
            <a:lvl1pPr>
              <a:defRPr sz="4000" b="0" i="0" cap="none" baseline="0"/>
            </a:lvl1pPr>
          </a:lstStyle>
          <a:p>
            <a:r>
              <a:rPr lang="en-US"/>
              <a:t>Click to edit Master title style</a:t>
            </a:r>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25"/>
          <p:cNvSpPr>
            <a:spLocks noGrp="1"/>
          </p:cNvSpPr>
          <p:nvPr>
            <p:ph type="dt" sz="half" idx="10"/>
          </p:nvPr>
        </p:nvSpPr>
        <p:spPr/>
        <p:txBody>
          <a:bodyPr rtlCol="0"/>
          <a:lstStyle>
            <a:lvl1pPr>
              <a:defRPr/>
            </a:lvl1pPr>
          </a:lstStyle>
          <a:p>
            <a:pPr>
              <a:defRPr/>
            </a:pPr>
            <a:fld id="{F5F545A5-C3A8-4C94-AD6A-8D0D85268371}" type="datetime1">
              <a:rPr lang="en-US" smtClean="0"/>
              <a:pPr>
                <a:defRPr/>
              </a:pPr>
              <a:t>9/26/2019</a:t>
            </a:fld>
            <a:endParaRPr lang="en-US"/>
          </a:p>
        </p:txBody>
      </p:sp>
      <p:sp>
        <p:nvSpPr>
          <p:cNvPr id="8" name="Slide Number Placeholder 26"/>
          <p:cNvSpPr>
            <a:spLocks noGrp="1"/>
          </p:cNvSpPr>
          <p:nvPr>
            <p:ph type="sldNum" sz="quarter" idx="11"/>
          </p:nvPr>
        </p:nvSpPr>
        <p:spPr/>
        <p:txBody>
          <a:bodyPr rtlCol="0"/>
          <a:lstStyle>
            <a:lvl1pPr>
              <a:defRPr/>
            </a:lvl1pPr>
          </a:lstStyle>
          <a:p>
            <a:pPr>
              <a:defRPr/>
            </a:pPr>
            <a:fld id="{09C52116-DD50-481B-9EC6-83EE5CD6973C}" type="slidenum">
              <a:rPr lang="en-US"/>
              <a:pPr>
                <a:defRPr/>
              </a:pPr>
              <a:t>‹#›</a:t>
            </a:fld>
            <a:endParaRPr lang="en-US"/>
          </a:p>
        </p:txBody>
      </p:sp>
      <p:sp>
        <p:nvSpPr>
          <p:cNvPr id="9" name="Footer Placeholder 27"/>
          <p:cNvSpPr>
            <a:spLocks noGrp="1"/>
          </p:cNvSpPr>
          <p:nvPr>
            <p:ph type="ftr" sz="quarter" idx="12"/>
          </p:nvPr>
        </p:nvSpPr>
        <p:spPr/>
        <p:txBody>
          <a:bodyPr rtlCol="0"/>
          <a:lstStyle>
            <a:lvl1pPr>
              <a:defRPr/>
            </a:lvl1pPr>
          </a:lstStyle>
          <a:p>
            <a:pPr>
              <a:defRPr/>
            </a:pP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860400"/>
          </a:xfrm>
        </p:spPr>
        <p:txBody>
          <a:bodyPr/>
          <a:lstStyle>
            <a:lvl1pPr>
              <a:defRPr sz="4000">
                <a:solidFill>
                  <a:schemeClr val="tx2"/>
                </a:solidFill>
              </a:defRPr>
            </a:lvl1pPr>
          </a:lstStyle>
          <a:p>
            <a:r>
              <a:rPr lang="en-US"/>
              <a:t>Click to edit Master title style</a:t>
            </a:r>
          </a:p>
        </p:txBody>
      </p:sp>
      <p:sp>
        <p:nvSpPr>
          <p:cNvPr id="3" name="Date Placeholder 2"/>
          <p:cNvSpPr>
            <a:spLocks noGrp="1"/>
          </p:cNvSpPr>
          <p:nvPr>
            <p:ph type="dt" sz="half" idx="10"/>
          </p:nvPr>
        </p:nvSpPr>
        <p:spPr>
          <a:xfrm>
            <a:off x="6583363" y="612775"/>
            <a:ext cx="957262" cy="457200"/>
          </a:xfrm>
        </p:spPr>
        <p:txBody>
          <a:bodyPr/>
          <a:lstStyle>
            <a:lvl1pPr>
              <a:defRPr/>
            </a:lvl1pPr>
          </a:lstStyle>
          <a:p>
            <a:pPr>
              <a:defRPr/>
            </a:pPr>
            <a:fld id="{C42AF053-D780-45F0-BB78-4D9C3295158F}" type="datetime1">
              <a:rPr lang="en-US" smtClean="0"/>
              <a:pPr>
                <a:defRPr/>
              </a:pPr>
              <a:t>9/26/2019</a:t>
            </a:fld>
            <a:endParaRPr lang="en-US"/>
          </a:p>
        </p:txBody>
      </p:sp>
      <p:sp>
        <p:nvSpPr>
          <p:cNvPr id="4" name="Footer Placeholder 3"/>
          <p:cNvSpPr>
            <a:spLocks noGrp="1"/>
          </p:cNvSpPr>
          <p:nvPr>
            <p:ph type="ftr" sz="quarter" idx="11"/>
          </p:nvPr>
        </p:nvSpPr>
        <p:spPr/>
        <p:txBody>
          <a:bodyPr/>
          <a:lstStyle>
            <a:lvl1pPr>
              <a:defRPr/>
            </a:lvl1pPr>
          </a:lstStyle>
          <a:p>
            <a:pPr>
              <a:defRPr/>
            </a:pPr>
            <a:endParaRPr lang="en-US"/>
          </a:p>
        </p:txBody>
      </p:sp>
      <p:sp>
        <p:nvSpPr>
          <p:cNvPr id="5" name="Slide Number Placeholder 4"/>
          <p:cNvSpPr>
            <a:spLocks noGrp="1"/>
          </p:cNvSpPr>
          <p:nvPr>
            <p:ph type="sldNum" sz="quarter" idx="12"/>
          </p:nvPr>
        </p:nvSpPr>
        <p:spPr/>
        <p:txBody>
          <a:bodyPr/>
          <a:lstStyle>
            <a:lvl1pPr>
              <a:defRPr/>
            </a:lvl1pPr>
          </a:lstStyle>
          <a:p>
            <a:pPr>
              <a:defRPr/>
            </a:pPr>
            <a:fld id="{70D88E08-D8B2-465E-A283-BAE996E005D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pPr>
              <a:defRPr/>
            </a:pPr>
            <a:fld id="{A504F9C4-E4B9-4B83-99B9-BE953207EA74}" type="datetime1">
              <a:rPr lang="en-US" smtClean="0"/>
              <a:pPr>
                <a:defRPr/>
              </a:pPr>
              <a:t>9/26/2019</a:t>
            </a:fld>
            <a:endParaRPr lang="en-US"/>
          </a:p>
        </p:txBody>
      </p:sp>
      <p:sp>
        <p:nvSpPr>
          <p:cNvPr id="3" name="Footer Placeholder 2"/>
          <p:cNvSpPr>
            <a:spLocks noGrp="1"/>
          </p:cNvSpPr>
          <p:nvPr>
            <p:ph type="ftr" sz="quarter" idx="11"/>
          </p:nvPr>
        </p:nvSpPr>
        <p:spPr/>
        <p:txBody>
          <a:bodyPr/>
          <a:lstStyle>
            <a:lvl1pPr>
              <a:defRPr/>
            </a:lvl1pPr>
          </a:lstStyle>
          <a:p>
            <a:pPr>
              <a:defRPr/>
            </a:pPr>
            <a:endParaRPr lang="en-US"/>
          </a:p>
        </p:txBody>
      </p:sp>
      <p:sp>
        <p:nvSpPr>
          <p:cNvPr id="4" name="Slide Number Placeholder 22"/>
          <p:cNvSpPr>
            <a:spLocks noGrp="1"/>
          </p:cNvSpPr>
          <p:nvPr>
            <p:ph type="sldNum" sz="quarter" idx="12"/>
          </p:nvPr>
        </p:nvSpPr>
        <p:spPr/>
        <p:txBody>
          <a:bodyPr/>
          <a:lstStyle>
            <a:lvl1pPr>
              <a:defRPr/>
            </a:lvl1pPr>
          </a:lstStyle>
          <a:p>
            <a:pPr>
              <a:defRPr/>
            </a:pPr>
            <a:fld id="{3D092209-AF17-4B33-9D07-71FFA6D5A74B}"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lang="en-US"/>
              <a:t>Click to edit Master title style</a:t>
            </a:r>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a:r>
              <a:rPr lang="en-US"/>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13"/>
          <p:cNvSpPr>
            <a:spLocks noGrp="1"/>
          </p:cNvSpPr>
          <p:nvPr>
            <p:ph type="dt" sz="half" idx="10"/>
          </p:nvPr>
        </p:nvSpPr>
        <p:spPr/>
        <p:txBody>
          <a:bodyPr/>
          <a:lstStyle>
            <a:lvl1pPr>
              <a:defRPr/>
            </a:lvl1pPr>
          </a:lstStyle>
          <a:p>
            <a:pPr>
              <a:defRPr/>
            </a:pPr>
            <a:fld id="{F85F9256-F0D8-4E67-908B-6CB580AC6651}" type="datetime1">
              <a:rPr lang="en-US" smtClean="0"/>
              <a:pPr>
                <a:defRPr/>
              </a:pPr>
              <a:t>9/26/2019</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5129A84D-091E-46BB-80D6-C4EDCD9B1BBC}"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lang="en-US"/>
              <a:t>Click to edit Master title style</a:t>
            </a:r>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3200"/>
            </a:lvl1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088443" y="3274308"/>
            <a:ext cx="2590800" cy="2516489"/>
          </a:xfrm>
        </p:spPr>
        <p:txBody>
          <a:bodyPr lIns="0" tIns="0" rIns="45720"/>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a:r>
              <a:rPr lang="en-US"/>
              <a:t>Click to edit Master text styles</a:t>
            </a:r>
          </a:p>
        </p:txBody>
      </p:sp>
      <p:sp>
        <p:nvSpPr>
          <p:cNvPr id="5" name="Date Placeholder 13"/>
          <p:cNvSpPr>
            <a:spLocks noGrp="1"/>
          </p:cNvSpPr>
          <p:nvPr>
            <p:ph type="dt" sz="half" idx="10"/>
          </p:nvPr>
        </p:nvSpPr>
        <p:spPr/>
        <p:txBody>
          <a:bodyPr/>
          <a:lstStyle>
            <a:lvl1pPr>
              <a:defRPr/>
            </a:lvl1pPr>
          </a:lstStyle>
          <a:p>
            <a:pPr>
              <a:defRPr/>
            </a:pPr>
            <a:fld id="{03CBE6CF-F40A-47BC-9F10-F5AB6087C450}" type="datetime1">
              <a:rPr lang="en-US" smtClean="0"/>
              <a:pPr>
                <a:defRPr/>
              </a:pPr>
              <a:t>9/26/2019</a:t>
            </a:fld>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EEB2ACB4-74BC-4B63-B4CC-E42FE96F3675}"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0" y="366713"/>
            <a:ext cx="9144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9" name="Rectangle 28"/>
          <p:cNvSpPr/>
          <p:nvPr/>
        </p:nvSpPr>
        <p:spPr>
          <a:xfrm>
            <a:off x="0" y="0"/>
            <a:ext cx="9144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0" name="Rectangle 29"/>
          <p:cNvSpPr/>
          <p:nvPr userDrawn="1"/>
        </p:nvSpPr>
        <p:spPr>
          <a:xfrm>
            <a:off x="0" y="307975"/>
            <a:ext cx="9144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33" name="Rounded Rectangle 32"/>
          <p:cNvSpPr/>
          <p:nvPr/>
        </p:nvSpPr>
        <p:spPr bwMode="white">
          <a:xfrm>
            <a:off x="5407025" y="496888"/>
            <a:ext cx="3063875"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useBgFill="1">
        <p:nvSpPr>
          <p:cNvPr id="34" name="Rounded Rectangle 33"/>
          <p:cNvSpPr/>
          <p:nvPr/>
        </p:nvSpPr>
        <p:spPr bwMode="white">
          <a:xfrm>
            <a:off x="7373938" y="588963"/>
            <a:ext cx="16002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5" name="Rectangle 34"/>
          <p:cNvSpPr/>
          <p:nvPr/>
        </p:nvSpPr>
        <p:spPr bwMode="invGray">
          <a:xfrm>
            <a:off x="9085263" y="-1588"/>
            <a:ext cx="5715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36" name="Rectangle 35"/>
          <p:cNvSpPr/>
          <p:nvPr/>
        </p:nvSpPr>
        <p:spPr bwMode="invGray">
          <a:xfrm>
            <a:off x="9043988" y="-1588"/>
            <a:ext cx="28575"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37" name="Rectangle 36"/>
          <p:cNvSpPr/>
          <p:nvPr/>
        </p:nvSpPr>
        <p:spPr bwMode="invGray">
          <a:xfrm>
            <a:off x="9024938" y="-1588"/>
            <a:ext cx="9525"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8" name="Rectangle 37"/>
          <p:cNvSpPr/>
          <p:nvPr/>
        </p:nvSpPr>
        <p:spPr bwMode="invGray">
          <a:xfrm>
            <a:off x="8975725" y="-1588"/>
            <a:ext cx="26988"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39" name="Rectangle 38"/>
          <p:cNvSpPr/>
          <p:nvPr/>
        </p:nvSpPr>
        <p:spPr bwMode="invGray">
          <a:xfrm>
            <a:off x="8915400" y="0"/>
            <a:ext cx="55563"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0" name="Rectangle 39"/>
          <p:cNvSpPr/>
          <p:nvPr/>
        </p:nvSpPr>
        <p:spPr bwMode="invGray">
          <a:xfrm>
            <a:off x="8874125" y="0"/>
            <a:ext cx="7938"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dirty="0"/>
          </a:p>
        </p:txBody>
      </p:sp>
      <p:sp>
        <p:nvSpPr>
          <p:cNvPr id="3087" name="Title Placeholder 21"/>
          <p:cNvSpPr>
            <a:spLocks noGrp="1"/>
          </p:cNvSpPr>
          <p:nvPr>
            <p:ph type="title"/>
          </p:nvPr>
        </p:nvSpPr>
        <p:spPr bwMode="auto">
          <a:xfrm>
            <a:off x="457200" y="1143000"/>
            <a:ext cx="8229600" cy="1066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3088" name="Text Placeholder 12"/>
          <p:cNvSpPr>
            <a:spLocks noGrp="1"/>
          </p:cNvSpPr>
          <p:nvPr>
            <p:ph type="body" idx="1"/>
          </p:nvPr>
        </p:nvSpPr>
        <p:spPr bwMode="auto">
          <a:xfrm>
            <a:off x="457200" y="2249488"/>
            <a:ext cx="8229600" cy="43243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3"/>
          <p:cNvSpPr>
            <a:spLocks noGrp="1"/>
          </p:cNvSpPr>
          <p:nvPr>
            <p:ph type="dt" sz="half" idx="2"/>
          </p:nvPr>
        </p:nvSpPr>
        <p:spPr>
          <a:xfrm>
            <a:off x="6586538" y="612775"/>
            <a:ext cx="957262" cy="457200"/>
          </a:xfrm>
          <a:prstGeom prst="rect">
            <a:avLst/>
          </a:prstGeom>
        </p:spPr>
        <p:txBody>
          <a:bodyPr vert="horz"/>
          <a:lstStyle>
            <a:lvl1pPr algn="l" eaLnBrk="1" fontAlgn="auto" latinLnBrk="0" hangingPunct="1">
              <a:spcBef>
                <a:spcPts val="0"/>
              </a:spcBef>
              <a:spcAft>
                <a:spcPts val="0"/>
              </a:spcAft>
              <a:defRPr kumimoji="0" sz="800">
                <a:solidFill>
                  <a:schemeClr val="accent2"/>
                </a:solidFill>
                <a:latin typeface="+mn-lt"/>
                <a:cs typeface="+mn-cs"/>
              </a:defRPr>
            </a:lvl1pPr>
          </a:lstStyle>
          <a:p>
            <a:pPr>
              <a:defRPr/>
            </a:pPr>
            <a:fld id="{FF3FD9B9-3953-4466-8017-B36EC82298EF}" type="datetime1">
              <a:rPr lang="en-US" smtClean="0"/>
              <a:pPr>
                <a:defRPr/>
              </a:pPr>
              <a:t>9/26/2019</a:t>
            </a:fld>
            <a:endParaRPr lang="en-US"/>
          </a:p>
        </p:txBody>
      </p:sp>
      <p:sp>
        <p:nvSpPr>
          <p:cNvPr id="3" name="Footer Placeholder 2"/>
          <p:cNvSpPr>
            <a:spLocks noGrp="1"/>
          </p:cNvSpPr>
          <p:nvPr>
            <p:ph type="ftr" sz="quarter" idx="3"/>
          </p:nvPr>
        </p:nvSpPr>
        <p:spPr>
          <a:xfrm>
            <a:off x="5257800" y="612775"/>
            <a:ext cx="1325563" cy="457200"/>
          </a:xfrm>
          <a:prstGeom prst="rect">
            <a:avLst/>
          </a:prstGeom>
        </p:spPr>
        <p:txBody>
          <a:bodyPr vert="horz"/>
          <a:lstStyle>
            <a:lvl1pPr algn="r" eaLnBrk="1" fontAlgn="auto" latinLnBrk="0" hangingPunct="1">
              <a:spcBef>
                <a:spcPts val="0"/>
              </a:spcBef>
              <a:spcAft>
                <a:spcPts val="0"/>
              </a:spcAft>
              <a:defRPr kumimoji="0" sz="800">
                <a:solidFill>
                  <a:schemeClr val="accent2"/>
                </a:solidFill>
                <a:latin typeface="+mn-lt"/>
                <a:cs typeface="+mn-cs"/>
              </a:defRPr>
            </a:lvl1pPr>
          </a:lstStyle>
          <a:p>
            <a:pPr>
              <a:defRPr/>
            </a:pPr>
            <a:endParaRPr lang="en-US"/>
          </a:p>
        </p:txBody>
      </p:sp>
      <p:sp>
        <p:nvSpPr>
          <p:cNvPr id="23" name="Slide Number Placeholder 22"/>
          <p:cNvSpPr>
            <a:spLocks noGrp="1"/>
          </p:cNvSpPr>
          <p:nvPr>
            <p:ph type="sldNum" sz="quarter" idx="4"/>
          </p:nvPr>
        </p:nvSpPr>
        <p:spPr>
          <a:xfrm>
            <a:off x="8174038" y="1588"/>
            <a:ext cx="762000" cy="366712"/>
          </a:xfrm>
          <a:prstGeom prst="rect">
            <a:avLst/>
          </a:prstGeom>
        </p:spPr>
        <p:txBody>
          <a:bodyPr vert="horz" anchor="b"/>
          <a:lstStyle>
            <a:lvl1pPr algn="r" eaLnBrk="1" fontAlgn="auto" latinLnBrk="0" hangingPunct="1">
              <a:spcBef>
                <a:spcPts val="0"/>
              </a:spcBef>
              <a:spcAft>
                <a:spcPts val="0"/>
              </a:spcAft>
              <a:defRPr kumimoji="0" sz="1800">
                <a:solidFill>
                  <a:srgbClr val="FFFFFF"/>
                </a:solidFill>
                <a:latin typeface="+mn-lt"/>
                <a:cs typeface="+mn-cs"/>
              </a:defRPr>
            </a:lvl1pPr>
          </a:lstStyle>
          <a:p>
            <a:pPr>
              <a:defRPr/>
            </a:pPr>
            <a:fld id="{AF31FE08-07D6-4827-877B-568678B3EF6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21" r:id="rId1"/>
    <p:sldLayoutId id="2147483913" r:id="rId2"/>
    <p:sldLayoutId id="2147483914" r:id="rId3"/>
    <p:sldLayoutId id="2147483915" r:id="rId4"/>
    <p:sldLayoutId id="2147483922" r:id="rId5"/>
    <p:sldLayoutId id="2147483923" r:id="rId6"/>
    <p:sldLayoutId id="2147483916" r:id="rId7"/>
    <p:sldLayoutId id="2147483917" r:id="rId8"/>
    <p:sldLayoutId id="2147483918" r:id="rId9"/>
    <p:sldLayoutId id="2147483919" r:id="rId10"/>
    <p:sldLayoutId id="2147483920" r:id="rId11"/>
  </p:sldLayoutIdLst>
  <p:hf sldNum="0" hdr="0" ftr="0" dt="0"/>
  <p:txStyles>
    <p:titleStyle>
      <a:lvl1pPr algn="l" rtl="0" eaLnBrk="0" fontAlgn="base" hangingPunct="0">
        <a:spcBef>
          <a:spcPct val="0"/>
        </a:spcBef>
        <a:spcAft>
          <a:spcPct val="0"/>
        </a:spcAft>
        <a:defRPr sz="4000" kern="12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Trebuchet MS" pitchFamily="34" charset="0"/>
        </a:defRPr>
      </a:lvl2pPr>
      <a:lvl3pPr algn="l" rtl="0" eaLnBrk="0" fontAlgn="base" hangingPunct="0">
        <a:spcBef>
          <a:spcPct val="0"/>
        </a:spcBef>
        <a:spcAft>
          <a:spcPct val="0"/>
        </a:spcAft>
        <a:defRPr sz="4000">
          <a:solidFill>
            <a:schemeClr val="tx2"/>
          </a:solidFill>
          <a:latin typeface="Trebuchet MS" pitchFamily="34" charset="0"/>
        </a:defRPr>
      </a:lvl3pPr>
      <a:lvl4pPr algn="l" rtl="0" eaLnBrk="0" fontAlgn="base" hangingPunct="0">
        <a:spcBef>
          <a:spcPct val="0"/>
        </a:spcBef>
        <a:spcAft>
          <a:spcPct val="0"/>
        </a:spcAft>
        <a:defRPr sz="4000">
          <a:solidFill>
            <a:schemeClr val="tx2"/>
          </a:solidFill>
          <a:latin typeface="Trebuchet MS" pitchFamily="34" charset="0"/>
        </a:defRPr>
      </a:lvl4pPr>
      <a:lvl5pPr algn="l" rtl="0" eaLnBrk="0" fontAlgn="base" hangingPunct="0">
        <a:spcBef>
          <a:spcPct val="0"/>
        </a:spcBef>
        <a:spcAft>
          <a:spcPct val="0"/>
        </a:spcAft>
        <a:defRPr sz="4000">
          <a:solidFill>
            <a:schemeClr val="tx2"/>
          </a:solidFill>
          <a:latin typeface="Trebuchet MS" pitchFamily="34" charset="0"/>
        </a:defRPr>
      </a:lvl5pPr>
      <a:lvl6pPr marL="457200" algn="l" rtl="0" fontAlgn="base">
        <a:spcBef>
          <a:spcPct val="0"/>
        </a:spcBef>
        <a:spcAft>
          <a:spcPct val="0"/>
        </a:spcAft>
        <a:defRPr sz="4000">
          <a:solidFill>
            <a:schemeClr val="tx2"/>
          </a:solidFill>
          <a:latin typeface="Trebuchet MS" pitchFamily="34" charset="0"/>
        </a:defRPr>
      </a:lvl6pPr>
      <a:lvl7pPr marL="914400" algn="l" rtl="0" fontAlgn="base">
        <a:spcBef>
          <a:spcPct val="0"/>
        </a:spcBef>
        <a:spcAft>
          <a:spcPct val="0"/>
        </a:spcAft>
        <a:defRPr sz="4000">
          <a:solidFill>
            <a:schemeClr val="tx2"/>
          </a:solidFill>
          <a:latin typeface="Trebuchet MS" pitchFamily="34" charset="0"/>
        </a:defRPr>
      </a:lvl7pPr>
      <a:lvl8pPr marL="1371600" algn="l" rtl="0" fontAlgn="base">
        <a:spcBef>
          <a:spcPct val="0"/>
        </a:spcBef>
        <a:spcAft>
          <a:spcPct val="0"/>
        </a:spcAft>
        <a:defRPr sz="4000">
          <a:solidFill>
            <a:schemeClr val="tx2"/>
          </a:solidFill>
          <a:latin typeface="Trebuchet MS" pitchFamily="34" charset="0"/>
        </a:defRPr>
      </a:lvl8pPr>
      <a:lvl9pPr marL="1828800" algn="l" rtl="0" fontAlgn="base">
        <a:spcBef>
          <a:spcPct val="0"/>
        </a:spcBef>
        <a:spcAft>
          <a:spcPct val="0"/>
        </a:spcAft>
        <a:defRPr sz="4000">
          <a:solidFill>
            <a:schemeClr val="tx2"/>
          </a:solidFill>
          <a:latin typeface="Trebuchet MS" pitchFamily="34" charset="0"/>
        </a:defRPr>
      </a:lvl9pPr>
    </p:titleStyle>
    <p:bodyStyle>
      <a:lvl1pPr marL="365125" indent="-255588" algn="l" rtl="0" eaLnBrk="0" fontAlgn="base" hangingPunct="0">
        <a:spcBef>
          <a:spcPts val="300"/>
        </a:spcBef>
        <a:spcAft>
          <a:spcPct val="0"/>
        </a:spcAft>
        <a:buClr>
          <a:srgbClr val="00B0F0"/>
        </a:buClr>
        <a:buFont typeface="Georgia" pitchFamily="18" charset="0"/>
        <a:buChar char="•"/>
        <a:defRPr sz="2800" kern="1200">
          <a:solidFill>
            <a:schemeClr val="tx1"/>
          </a:solidFill>
          <a:latin typeface="+mn-lt"/>
          <a:ea typeface="+mn-ea"/>
          <a:cs typeface="+mn-cs"/>
        </a:defRPr>
      </a:lvl1pPr>
      <a:lvl2pPr marL="657225" indent="-246063" algn="l" rtl="0" eaLnBrk="0" fontAlgn="base" hangingPunct="0">
        <a:spcBef>
          <a:spcPts val="300"/>
        </a:spcBef>
        <a:spcAft>
          <a:spcPct val="0"/>
        </a:spcAft>
        <a:buClr>
          <a:schemeClr val="accent2"/>
        </a:buClr>
        <a:buFont typeface="Georgia" pitchFamily="18" charset="0"/>
        <a:buChar char="▫"/>
        <a:defRPr sz="2600" kern="1200">
          <a:solidFill>
            <a:schemeClr val="accent2"/>
          </a:solidFill>
          <a:latin typeface="+mn-lt"/>
          <a:ea typeface="+mn-ea"/>
          <a:cs typeface="+mn-cs"/>
        </a:defRPr>
      </a:lvl2pPr>
      <a:lvl3pPr marL="922338" indent="-219075" algn="l" rtl="0" eaLnBrk="0" fontAlgn="base" hangingPunct="0">
        <a:spcBef>
          <a:spcPts val="300"/>
        </a:spcBef>
        <a:spcAft>
          <a:spcPct val="0"/>
        </a:spcAft>
        <a:buClr>
          <a:schemeClr val="accent1"/>
        </a:buClr>
        <a:buFont typeface="Wingdings 2" pitchFamily="18" charset="2"/>
        <a:buChar char=""/>
        <a:defRPr sz="2400" kern="1200">
          <a:solidFill>
            <a:schemeClr val="accent1"/>
          </a:solidFill>
          <a:latin typeface="+mn-lt"/>
          <a:ea typeface="+mn-ea"/>
          <a:cs typeface="+mn-cs"/>
        </a:defRPr>
      </a:lvl3pPr>
      <a:lvl4pPr marL="1179513" indent="-200025" algn="l" rtl="0" eaLnBrk="0" fontAlgn="base" hangingPunct="0">
        <a:spcBef>
          <a:spcPts val="300"/>
        </a:spcBef>
        <a:spcAft>
          <a:spcPct val="0"/>
        </a:spcAft>
        <a:buClr>
          <a:schemeClr val="accent1"/>
        </a:buClr>
        <a:buFont typeface="Wingdings 2" pitchFamily="18" charset="2"/>
        <a:buChar char=""/>
        <a:defRPr sz="2200" kern="1200">
          <a:solidFill>
            <a:schemeClr val="accent1"/>
          </a:solidFill>
          <a:latin typeface="+mn-lt"/>
          <a:ea typeface="+mn-ea"/>
          <a:cs typeface="+mn-cs"/>
        </a:defRPr>
      </a:lvl4pPr>
      <a:lvl5pPr marL="1389063" indent="-182563" algn="l" rtl="0" eaLnBrk="0" fontAlgn="base" hangingPunct="0">
        <a:spcBef>
          <a:spcPts val="300"/>
        </a:spcBef>
        <a:spcAft>
          <a:spcPct val="0"/>
        </a:spcAft>
        <a:buClr>
          <a:srgbClr val="00B0F0"/>
        </a:buClr>
        <a:buFont typeface="Georgia" pitchFamily="18" charset="0"/>
        <a:buChar char="▫"/>
        <a:defRPr sz="2000" kern="1200">
          <a:solidFill>
            <a:srgbClr val="00B0F0"/>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Ορθογώνιο 1"/>
          <p:cNvSpPr/>
          <p:nvPr/>
        </p:nvSpPr>
        <p:spPr>
          <a:xfrm>
            <a:off x="0" y="0"/>
            <a:ext cx="9144000" cy="14163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7170" name="Title 1"/>
          <p:cNvSpPr>
            <a:spLocks noGrp="1"/>
          </p:cNvSpPr>
          <p:nvPr>
            <p:ph type="ctrTitle"/>
          </p:nvPr>
        </p:nvSpPr>
        <p:spPr>
          <a:xfrm>
            <a:off x="0" y="1556792"/>
            <a:ext cx="9036496" cy="1798315"/>
          </a:xfrm>
        </p:spPr>
        <p:txBody>
          <a:bodyPr/>
          <a:lstStyle/>
          <a:p>
            <a:pPr algn="ctr"/>
            <a:r>
              <a:rPr lang="en-US" sz="2600" b="1" i="1" dirty="0" smtClean="0"/>
              <a:t/>
            </a:r>
            <a:br>
              <a:rPr lang="en-US" sz="2600" b="1" i="1" dirty="0" smtClean="0"/>
            </a:br>
            <a:r>
              <a:rPr lang="en-US" sz="2600" b="1" dirty="0" smtClean="0"/>
              <a:t>Big Data Content Analytics </a:t>
            </a:r>
            <a:r>
              <a:rPr lang="el-GR" sz="2600" dirty="0" smtClean="0"/>
              <a:t/>
            </a:r>
            <a:br>
              <a:rPr lang="el-GR" sz="2600" dirty="0" smtClean="0"/>
            </a:br>
            <a:r>
              <a:rPr lang="en-US" sz="2600" dirty="0" smtClean="0"/>
              <a:t/>
            </a:r>
            <a:br>
              <a:rPr lang="en-US" sz="2600" dirty="0" smtClean="0"/>
            </a:br>
            <a:r>
              <a:rPr lang="en-US" sz="2600" b="1" i="1" dirty="0" smtClean="0"/>
              <a:t>‘Sentiment analysis on restaurant reviews from yelp website‘</a:t>
            </a:r>
            <a:endParaRPr lang="el-GR" sz="2600" dirty="0"/>
          </a:p>
        </p:txBody>
      </p:sp>
      <p:pic>
        <p:nvPicPr>
          <p:cNvPr id="39938" name="Picture 2" descr="https://e-mscba.dmst.aueb.gr/theme/image.php/overlay/theme/1528185378/logo"/>
          <p:cNvPicPr>
            <a:picLocks noChangeAspect="1" noChangeArrowheads="1"/>
          </p:cNvPicPr>
          <p:nvPr/>
        </p:nvPicPr>
        <p:blipFill>
          <a:blip r:embed="rId3" cstate="print"/>
          <a:srcRect r="68421" b="-10295"/>
          <a:stretch>
            <a:fillRect/>
          </a:stretch>
        </p:blipFill>
        <p:spPr bwMode="auto">
          <a:xfrm>
            <a:off x="357158" y="232149"/>
            <a:ext cx="3143272" cy="982273"/>
          </a:xfrm>
          <a:prstGeom prst="rect">
            <a:avLst/>
          </a:prstGeom>
          <a:noFill/>
        </p:spPr>
      </p:pic>
      <p:pic>
        <p:nvPicPr>
          <p:cNvPr id="8" name="Picture 2" descr="https://e-mscba.dmst.aueb.gr/theme/image.php/overlay/theme/1528185378/logo"/>
          <p:cNvPicPr>
            <a:picLocks noChangeAspect="1" noChangeArrowheads="1"/>
          </p:cNvPicPr>
          <p:nvPr/>
        </p:nvPicPr>
        <p:blipFill>
          <a:blip r:embed="rId3" cstate="print"/>
          <a:srcRect l="49211" b="2205"/>
          <a:stretch>
            <a:fillRect/>
          </a:stretch>
        </p:blipFill>
        <p:spPr bwMode="auto">
          <a:xfrm>
            <a:off x="4071934" y="214290"/>
            <a:ext cx="4920592" cy="847732"/>
          </a:xfrm>
          <a:prstGeom prst="rect">
            <a:avLst/>
          </a:prstGeom>
          <a:noFill/>
        </p:spPr>
      </p:pic>
      <p:sp>
        <p:nvSpPr>
          <p:cNvPr id="12" name="Title 1"/>
          <p:cNvSpPr txBox="1">
            <a:spLocks/>
          </p:cNvSpPr>
          <p:nvPr/>
        </p:nvSpPr>
        <p:spPr bwMode="auto">
          <a:xfrm>
            <a:off x="36098" y="5059709"/>
            <a:ext cx="9036496" cy="179831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marL="0" marR="0" lvl="0" indent="0" defTabSz="914400" rtl="0" eaLnBrk="0" fontAlgn="base" latinLnBrk="0" hangingPunct="0">
              <a:lnSpc>
                <a:spcPct val="100000"/>
              </a:lnSpc>
              <a:spcBef>
                <a:spcPct val="0"/>
              </a:spcBef>
              <a:spcAft>
                <a:spcPct val="0"/>
              </a:spcAft>
              <a:buClrTx/>
              <a:buSzTx/>
              <a:buFontTx/>
              <a:buNone/>
              <a:tabLst/>
              <a:defRPr/>
            </a:pPr>
            <a:r>
              <a:rPr kumimoji="0" lang="en-US" sz="2000" b="1" i="0" u="none" strike="noStrike" kern="1200" cap="none" spc="0" normalizeH="0" baseline="0" noProof="0" dirty="0" smtClean="0">
                <a:ln>
                  <a:noFill/>
                </a:ln>
                <a:solidFill>
                  <a:schemeClr val="tx2">
                    <a:lumMod val="75000"/>
                  </a:schemeClr>
                </a:solidFill>
                <a:effectLst/>
                <a:uLnTx/>
                <a:uFillTx/>
                <a:latin typeface="Calibri" pitchFamily="34" charset="0"/>
                <a:ea typeface="+mj-ea"/>
                <a:cs typeface="Calibri" panose="020F0502020204030204" pitchFamily="34" charset="0"/>
              </a:rPr>
              <a:t>Students: </a:t>
            </a:r>
          </a:p>
          <a:p>
            <a:pPr lvl="0" eaLnBrk="0" hangingPunct="0">
              <a:defRPr/>
            </a:pPr>
            <a:r>
              <a:rPr lang="en-US" sz="2000" b="1" dirty="0" smtClean="0">
                <a:solidFill>
                  <a:schemeClr val="tx2">
                    <a:lumMod val="75000"/>
                  </a:schemeClr>
                </a:solidFill>
                <a:latin typeface="Calibri" pitchFamily="34" charset="0"/>
                <a:ea typeface="+mj-ea"/>
                <a:cs typeface="Calibri" panose="020F0502020204030204" pitchFamily="34" charset="0"/>
              </a:rPr>
              <a:t>Alexandros Ntzoufas</a:t>
            </a:r>
          </a:p>
          <a:p>
            <a:pPr lvl="0" eaLnBrk="0" hangingPunct="0">
              <a:defRPr/>
            </a:pPr>
            <a:r>
              <a:rPr lang="en-US" sz="2000" b="1" dirty="0" err="1" smtClean="0">
                <a:solidFill>
                  <a:schemeClr val="tx2">
                    <a:lumMod val="75000"/>
                  </a:schemeClr>
                </a:solidFill>
                <a:latin typeface="Calibri" pitchFamily="34" charset="0"/>
                <a:ea typeface="+mj-ea"/>
                <a:cs typeface="Calibri" panose="020F0502020204030204" pitchFamily="34" charset="0"/>
              </a:rPr>
              <a:t>Romanos</a:t>
            </a:r>
            <a:r>
              <a:rPr lang="en-US" sz="2000" b="1" dirty="0" smtClean="0">
                <a:solidFill>
                  <a:schemeClr val="tx2">
                    <a:lumMod val="75000"/>
                  </a:schemeClr>
                </a:solidFill>
                <a:latin typeface="Calibri" pitchFamily="34" charset="0"/>
                <a:ea typeface="+mj-ea"/>
                <a:cs typeface="Calibri" panose="020F0502020204030204" pitchFamily="34" charset="0"/>
              </a:rPr>
              <a:t> </a:t>
            </a:r>
            <a:r>
              <a:rPr lang="en-US" sz="2000" b="1" dirty="0" err="1" smtClean="0">
                <a:solidFill>
                  <a:schemeClr val="tx2">
                    <a:lumMod val="75000"/>
                  </a:schemeClr>
                </a:solidFill>
                <a:latin typeface="Calibri" pitchFamily="34" charset="0"/>
                <a:ea typeface="+mj-ea"/>
                <a:cs typeface="Calibri" panose="020F0502020204030204" pitchFamily="34" charset="0"/>
              </a:rPr>
              <a:t>Oikonomidis</a:t>
            </a:r>
            <a:endParaRPr lang="en-US" sz="2000" b="1" dirty="0" smtClean="0">
              <a:solidFill>
                <a:schemeClr val="tx2">
                  <a:lumMod val="75000"/>
                </a:schemeClr>
              </a:solidFill>
              <a:latin typeface="Calibri" pitchFamily="34" charset="0"/>
              <a:ea typeface="+mj-ea"/>
              <a:cs typeface="Calibri" panose="020F0502020204030204" pitchFamily="34" charset="0"/>
            </a:endParaRPr>
          </a:p>
          <a:p>
            <a:pPr lvl="0" eaLnBrk="0" hangingPunct="0">
              <a:defRPr/>
            </a:pPr>
            <a:r>
              <a:rPr lang="en-US" sz="2000" b="1" dirty="0" smtClean="0">
                <a:solidFill>
                  <a:schemeClr val="tx2">
                    <a:lumMod val="75000"/>
                  </a:schemeClr>
                </a:solidFill>
                <a:latin typeface="Calibri" pitchFamily="34" charset="0"/>
                <a:ea typeface="+mj-ea"/>
                <a:cs typeface="Calibri" panose="020F0502020204030204" pitchFamily="34" charset="0"/>
              </a:rPr>
              <a:t>Sofia </a:t>
            </a:r>
            <a:r>
              <a:rPr lang="en-US" sz="2000" b="1" dirty="0" err="1" smtClean="0">
                <a:solidFill>
                  <a:schemeClr val="tx2">
                    <a:lumMod val="75000"/>
                  </a:schemeClr>
                </a:solidFill>
                <a:latin typeface="Calibri" pitchFamily="34" charset="0"/>
                <a:ea typeface="+mj-ea"/>
                <a:cs typeface="Calibri" panose="020F0502020204030204" pitchFamily="34" charset="0"/>
              </a:rPr>
              <a:t>Zgkouri</a:t>
            </a:r>
            <a:r>
              <a:rPr lang="en-US" sz="2000" b="1" dirty="0" smtClean="0">
                <a:solidFill>
                  <a:schemeClr val="tx2">
                    <a:lumMod val="75000"/>
                  </a:schemeClr>
                </a:solidFill>
                <a:latin typeface="Calibri" pitchFamily="34" charset="0"/>
                <a:ea typeface="+mj-ea"/>
                <a:cs typeface="Calibri" panose="020F0502020204030204" pitchFamily="34" charset="0"/>
              </a:rPr>
              <a:t> </a:t>
            </a:r>
            <a:endParaRPr lang="en-US" sz="2000" b="1" noProof="0" dirty="0" smtClean="0">
              <a:solidFill>
                <a:schemeClr val="tx2">
                  <a:lumMod val="75000"/>
                </a:schemeClr>
              </a:solidFill>
              <a:latin typeface="Calibri" pitchFamily="34" charset="0"/>
              <a:ea typeface="+mj-ea"/>
              <a:cs typeface="Calibri" panose="020F0502020204030204"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lvl="0"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Calibri"/>
              </a:rPr>
              <a:t>Questions ?</a:t>
            </a:r>
            <a:endParaRPr lang="en-GB" sz="2400" b="1" dirty="0">
              <a:solidFill>
                <a:srgbClr val="595959"/>
              </a:solidFill>
              <a:latin typeface="Calibri"/>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10</a:t>
            </a:fld>
            <a:endParaRPr lang="el-GR" sz="800" dirty="0"/>
          </a:p>
        </p:txBody>
      </p:sp>
      <p:pic>
        <p:nvPicPr>
          <p:cNvPr id="34818" name="Picture 2" descr="ÎÏÎ¿ÏÎ­Î»ÎµÏÎ¼Î± ÎµÎ¹ÎºÏÎ½Î±Ï Î³Î¹Î± artificial intelligence questions"/>
          <p:cNvPicPr>
            <a:picLocks noChangeAspect="1" noChangeArrowheads="1"/>
          </p:cNvPicPr>
          <p:nvPr/>
        </p:nvPicPr>
        <p:blipFill>
          <a:blip r:embed="rId3" cstate="print"/>
          <a:srcRect/>
          <a:stretch>
            <a:fillRect/>
          </a:stretch>
        </p:blipFill>
        <p:spPr bwMode="auto">
          <a:xfrm>
            <a:off x="-32" y="1239292"/>
            <a:ext cx="7500990" cy="5625743"/>
          </a:xfrm>
          <a:prstGeom prst="rect">
            <a:avLst/>
          </a:prstGeom>
          <a:noFill/>
        </p:spPr>
      </p:pic>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642921"/>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Focus: Sentiment analysis on the customers’ reviews (Yelp)</a:t>
            </a:r>
            <a:endParaRPr lang="en-GB" sz="2400" b="1" dirty="0">
              <a:solidFill>
                <a:srgbClr val="595959"/>
              </a:solidFill>
              <a:latin typeface="+mj-lt"/>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2</a:t>
            </a:fld>
            <a:endParaRPr lang="el-GR" sz="800" dirty="0"/>
          </a:p>
        </p:txBody>
      </p:sp>
      <p:sp>
        <p:nvSpPr>
          <p:cNvPr id="6" name="5 - TextBox"/>
          <p:cNvSpPr txBox="1"/>
          <p:nvPr/>
        </p:nvSpPr>
        <p:spPr>
          <a:xfrm>
            <a:off x="428596" y="1610575"/>
            <a:ext cx="8501122" cy="4524315"/>
          </a:xfrm>
          <a:prstGeom prst="rect">
            <a:avLst/>
          </a:prstGeom>
          <a:noFill/>
        </p:spPr>
        <p:txBody>
          <a:bodyPr wrap="square" rtlCol="0">
            <a:spAutoFit/>
          </a:bodyPr>
          <a:lstStyle/>
          <a:p>
            <a:pPr>
              <a:buFont typeface="Wingdings" pitchFamily="2" charset="2"/>
              <a:buChar char="Ø"/>
            </a:pPr>
            <a:r>
              <a:rPr lang="en-US" dirty="0" smtClean="0"/>
              <a:t> Goal: Are customer reviews negative, positive or neutral ?</a:t>
            </a:r>
          </a:p>
          <a:p>
            <a:endParaRPr lang="en-US" dirty="0" smtClean="0"/>
          </a:p>
          <a:p>
            <a:endParaRPr lang="en-US" dirty="0" smtClean="0"/>
          </a:p>
          <a:p>
            <a:endParaRPr lang="en-US" dirty="0" smtClean="0"/>
          </a:p>
          <a:p>
            <a:pPr>
              <a:buFont typeface="Wingdings" pitchFamily="2" charset="2"/>
              <a:buChar char="Ø"/>
            </a:pPr>
            <a:r>
              <a:rPr lang="en-US" dirty="0" smtClean="0"/>
              <a:t> Business value: Enable companies to understand the social sentiment of their brand, product or service and monitoring </a:t>
            </a:r>
          </a:p>
          <a:p>
            <a:endParaRPr lang="en-US" dirty="0" smtClean="0"/>
          </a:p>
          <a:p>
            <a:pPr>
              <a:buFont typeface="Wingdings" pitchFamily="2" charset="2"/>
              <a:buChar char="Ø"/>
            </a:pPr>
            <a:endParaRPr lang="en-US" dirty="0" smtClean="0"/>
          </a:p>
          <a:p>
            <a:endParaRPr lang="en-US" dirty="0" smtClean="0"/>
          </a:p>
          <a:p>
            <a:pPr>
              <a:buFont typeface="Wingdings" pitchFamily="2" charset="2"/>
              <a:buChar char="Ø"/>
            </a:pPr>
            <a:r>
              <a:rPr lang="en-US" dirty="0" smtClean="0"/>
              <a:t> Focus on specific areas or sectors for improvement</a:t>
            </a:r>
          </a:p>
          <a:p>
            <a:endParaRPr lang="en-US" dirty="0" smtClean="0"/>
          </a:p>
          <a:p>
            <a:endParaRPr lang="en-US" dirty="0" smtClean="0"/>
          </a:p>
          <a:p>
            <a:pPr>
              <a:buFont typeface="Wingdings" pitchFamily="2" charset="2"/>
              <a:buChar char="Ø"/>
            </a:pPr>
            <a:endParaRPr lang="en-US" dirty="0" smtClean="0"/>
          </a:p>
          <a:p>
            <a:pPr>
              <a:buFont typeface="Wingdings" pitchFamily="2" charset="2"/>
              <a:buChar char="Ø"/>
            </a:pPr>
            <a:r>
              <a:rPr lang="en-US" dirty="0" smtClean="0"/>
              <a:t> Method: Run different type of models (RNN, CNN, fully connected neural network) and evaluate the results</a:t>
            </a:r>
          </a:p>
          <a:p>
            <a:pPr>
              <a:buFont typeface="Wingdings" pitchFamily="2" charset="2"/>
              <a:buChar char="Ø"/>
            </a:pPr>
            <a:endParaRPr lang="en-US" dirty="0" smtClean="0"/>
          </a:p>
        </p:txBody>
      </p:sp>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The dataset includes 100,000 reviews from the Yelp website </a:t>
            </a: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3</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0" name="29 - Ορθογώνιο"/>
          <p:cNvSpPr/>
          <p:nvPr/>
        </p:nvSpPr>
        <p:spPr>
          <a:xfrm>
            <a:off x="142844" y="1531798"/>
            <a:ext cx="8786874" cy="1754326"/>
          </a:xfrm>
          <a:prstGeom prst="rect">
            <a:avLst/>
          </a:prstGeom>
        </p:spPr>
        <p:txBody>
          <a:bodyPr wrap="square">
            <a:spAutoFit/>
          </a:bodyPr>
          <a:lstStyle/>
          <a:p>
            <a:pPr>
              <a:buFont typeface="Wingdings" pitchFamily="2" charset="2"/>
              <a:buChar char="Ø"/>
            </a:pPr>
            <a:r>
              <a:rPr lang="en-US" dirty="0" smtClean="0"/>
              <a:t> Insert a dataset of 100.000 rows in Python. The data is in ‘</a:t>
            </a:r>
            <a:r>
              <a:rPr lang="en-US" dirty="0" err="1" smtClean="0"/>
              <a:t>json</a:t>
            </a:r>
            <a:r>
              <a:rPr lang="en-US" dirty="0" smtClean="0"/>
              <a:t>’ format.</a:t>
            </a:r>
          </a:p>
          <a:p>
            <a:pPr>
              <a:buFont typeface="Wingdings" pitchFamily="2" charset="2"/>
              <a:buChar char="Ø"/>
            </a:pPr>
            <a:endParaRPr lang="en-US" dirty="0" smtClean="0"/>
          </a:p>
          <a:p>
            <a:pPr>
              <a:buFont typeface="Wingdings" pitchFamily="2" charset="2"/>
              <a:buChar char="Ø"/>
            </a:pPr>
            <a:r>
              <a:rPr lang="en-US" dirty="0" smtClean="0"/>
              <a:t> The labels of the reviews were formulated by taking into consideration the ratings of the users. Reviews with 1 or 2 stars are considered as negative, reviews with 3 stars as neutral while reviews with 4 or 5 stars as positive</a:t>
            </a:r>
          </a:p>
          <a:p>
            <a:pPr>
              <a:buFont typeface="Wingdings" pitchFamily="2" charset="2"/>
              <a:buChar char="Ø"/>
            </a:pPr>
            <a:endParaRPr lang="en-US" dirty="0" smtClean="0"/>
          </a:p>
        </p:txBody>
      </p:sp>
      <p:pic>
        <p:nvPicPr>
          <p:cNvPr id="31" name="30 - Εικόνα"/>
          <p:cNvPicPr/>
          <p:nvPr/>
        </p:nvPicPr>
        <p:blipFill>
          <a:blip r:embed="rId3" cstate="print">
            <a:extLst>
              <a:ext uri="{28A0092B-C50C-407E-A947-70E740481C1C}">
                <a14:useLocalDpi xmlns="" xmlns:wpc="http://schemas.microsoft.com/office/word/2010/wordprocessingCanvas" xmlns:mc="http://schemas.openxmlformats.org/markup-compatibility/2006"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15="http://schemas.microsoft.com/office/word/2012/wordml" xmlns:wpg="http://schemas.microsoft.com/office/word/2010/wordprocessingGroup" xmlns:wpi="http://schemas.microsoft.com/office/word/2010/wordprocessingInk" xmlns:wne="http://schemas.microsoft.com/office/word/2006/wordml" xmlns:wps="http://schemas.microsoft.com/office/word/2010/wordprocessingShape" xmlns:a14="http://schemas.microsoft.com/office/drawing/2010/main" xmlns:pic="http://schemas.openxmlformats.org/drawingml/2006/picture" xmlns:lc="http://schemas.openxmlformats.org/drawingml/2006/lockedCanvas" val="0"/>
              </a:ext>
            </a:extLst>
          </a:blip>
          <a:srcRect/>
          <a:stretch>
            <a:fillRect/>
          </a:stretch>
        </p:blipFill>
        <p:spPr bwMode="auto">
          <a:xfrm>
            <a:off x="285720" y="4000504"/>
            <a:ext cx="5267325" cy="1085850"/>
          </a:xfrm>
          <a:prstGeom prst="rect">
            <a:avLst/>
          </a:prstGeom>
          <a:noFill/>
          <a:ln>
            <a:noFill/>
          </a:ln>
        </p:spPr>
      </p:pic>
      <p:sp>
        <p:nvSpPr>
          <p:cNvPr id="32" name="31 - Στρογγυλεμένο ορθογώνιο"/>
          <p:cNvSpPr/>
          <p:nvPr/>
        </p:nvSpPr>
        <p:spPr>
          <a:xfrm>
            <a:off x="214282" y="3929066"/>
            <a:ext cx="5429288" cy="1285884"/>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dirty="0">
              <a:solidFill>
                <a:schemeClr val="tx1"/>
              </a:solidFill>
            </a:endParaRPr>
          </a:p>
        </p:txBody>
      </p:sp>
      <p:cxnSp>
        <p:nvCxnSpPr>
          <p:cNvPr id="33" name="32 - Ευθεία γραμμή σύνδεσης"/>
          <p:cNvCxnSpPr>
            <a:endCxn id="36" idx="1"/>
          </p:cNvCxnSpPr>
          <p:nvPr/>
        </p:nvCxnSpPr>
        <p:spPr>
          <a:xfrm>
            <a:off x="2143108" y="5214950"/>
            <a:ext cx="2428892" cy="964413"/>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36" name="35 - Στρογγυλεμένο ορθογώνιο"/>
          <p:cNvSpPr/>
          <p:nvPr/>
        </p:nvSpPr>
        <p:spPr>
          <a:xfrm>
            <a:off x="4572000" y="5572140"/>
            <a:ext cx="2571768" cy="1214446"/>
          </a:xfrm>
          <a:prstGeom prst="round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dirty="0">
              <a:solidFill>
                <a:schemeClr val="tx1"/>
              </a:solidFill>
            </a:endParaRPr>
          </a:p>
        </p:txBody>
      </p:sp>
      <p:pic>
        <p:nvPicPr>
          <p:cNvPr id="1026" name="Picture 2"/>
          <p:cNvPicPr>
            <a:picLocks noChangeAspect="1" noChangeArrowheads="1"/>
          </p:cNvPicPr>
          <p:nvPr/>
        </p:nvPicPr>
        <p:blipFill>
          <a:blip r:embed="rId4" cstate="print"/>
          <a:srcRect l="26953" t="42708" r="53125" b="43750"/>
          <a:stretch>
            <a:fillRect/>
          </a:stretch>
        </p:blipFill>
        <p:spPr bwMode="auto">
          <a:xfrm>
            <a:off x="4643438" y="5715016"/>
            <a:ext cx="2428892" cy="928694"/>
          </a:xfrm>
          <a:prstGeom prst="rect">
            <a:avLst/>
          </a:prstGeom>
          <a:noFill/>
          <a:ln w="9525">
            <a:noFill/>
            <a:miter lim="800000"/>
            <a:headEnd/>
            <a:tailEnd/>
          </a:ln>
          <a:effectLst/>
        </p:spPr>
      </p:pic>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Most of the reviews of the Yelp dataset are positive</a:t>
            </a:r>
            <a:endParaRPr lang="en-GB" sz="2400" b="1" dirty="0">
              <a:solidFill>
                <a:srgbClr val="595959"/>
              </a:solidFill>
              <a:latin typeface="+mj-lt"/>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4</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pic>
        <p:nvPicPr>
          <p:cNvPr id="16" name="15 - Εικόνα"/>
          <p:cNvPicPr/>
          <p:nvPr/>
        </p:nvPicPr>
        <p:blipFill>
          <a:blip r:embed="rId3" cstate="print"/>
          <a:srcRect l="28513" t="45244" r="23413" b="7198"/>
          <a:stretch>
            <a:fillRect/>
          </a:stretch>
        </p:blipFill>
        <p:spPr bwMode="auto">
          <a:xfrm>
            <a:off x="214282" y="2928934"/>
            <a:ext cx="7786742" cy="3929066"/>
          </a:xfrm>
          <a:prstGeom prst="rect">
            <a:avLst/>
          </a:prstGeom>
          <a:noFill/>
          <a:ln w="9525">
            <a:noFill/>
            <a:miter lim="800000"/>
            <a:headEnd/>
            <a:tailEnd/>
          </a:ln>
        </p:spPr>
      </p:pic>
      <p:sp>
        <p:nvSpPr>
          <p:cNvPr id="17" name="16 - TextBox"/>
          <p:cNvSpPr txBox="1"/>
          <p:nvPr/>
        </p:nvSpPr>
        <p:spPr>
          <a:xfrm>
            <a:off x="428596" y="1610575"/>
            <a:ext cx="8501122" cy="1477328"/>
          </a:xfrm>
          <a:prstGeom prst="rect">
            <a:avLst/>
          </a:prstGeom>
          <a:noFill/>
        </p:spPr>
        <p:txBody>
          <a:bodyPr wrap="square" rtlCol="0">
            <a:spAutoFit/>
          </a:bodyPr>
          <a:lstStyle/>
          <a:p>
            <a:r>
              <a:rPr lang="en-US" b="1" dirty="0" smtClean="0"/>
              <a:t>Reviews:</a:t>
            </a:r>
          </a:p>
          <a:p>
            <a:pPr>
              <a:buFont typeface="Wingdings" pitchFamily="2" charset="2"/>
              <a:buChar char="Ø"/>
            </a:pPr>
            <a:r>
              <a:rPr lang="en-US" dirty="0" smtClean="0"/>
              <a:t>65% positive</a:t>
            </a:r>
          </a:p>
          <a:p>
            <a:pPr>
              <a:buFont typeface="Wingdings" pitchFamily="2" charset="2"/>
              <a:buChar char="Ø"/>
            </a:pPr>
            <a:r>
              <a:rPr lang="en-US" dirty="0" smtClean="0"/>
              <a:t>23% negative</a:t>
            </a:r>
          </a:p>
          <a:p>
            <a:pPr>
              <a:buFont typeface="Wingdings" pitchFamily="2" charset="2"/>
              <a:buChar char="Ø"/>
            </a:pPr>
            <a:r>
              <a:rPr lang="en-US" dirty="0" smtClean="0"/>
              <a:t>12% neutral</a:t>
            </a:r>
          </a:p>
          <a:p>
            <a:pPr>
              <a:buFont typeface="Wingdings" pitchFamily="2" charset="2"/>
              <a:buChar char="Ø"/>
            </a:pPr>
            <a:endParaRPr lang="en-US" dirty="0" smtClean="0"/>
          </a:p>
        </p:txBody>
      </p:sp>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1) Text Classification Using </a:t>
            </a:r>
            <a:r>
              <a:rPr lang="en-US" sz="2400" b="1" dirty="0" smtClean="0">
                <a:solidFill>
                  <a:srgbClr val="595959"/>
                </a:solidFill>
                <a:latin typeface="+mj-lt"/>
              </a:rPr>
              <a:t>Recurrent neural </a:t>
            </a:r>
            <a:r>
              <a:rPr lang="en-US" sz="2400" b="1" dirty="0" smtClean="0">
                <a:solidFill>
                  <a:srgbClr val="595959"/>
                </a:solidFill>
                <a:latin typeface="+mj-lt"/>
              </a:rPr>
              <a:t>network </a:t>
            </a:r>
            <a:r>
              <a:rPr lang="en-US" sz="2400" b="1" dirty="0" smtClean="0">
                <a:solidFill>
                  <a:srgbClr val="595959"/>
                </a:solidFill>
                <a:latin typeface="+mj-lt"/>
              </a:rPr>
              <a:t>(RNN</a:t>
            </a:r>
            <a:r>
              <a:rPr lang="en-US" sz="2400" b="1" dirty="0" smtClean="0">
                <a:solidFill>
                  <a:srgbClr val="595959"/>
                </a:solidFill>
                <a:latin typeface="+mj-lt"/>
              </a:rPr>
              <a:t>) (1/2)  </a:t>
            </a: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5</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16" name="15 - TextBox"/>
          <p:cNvSpPr txBox="1"/>
          <p:nvPr/>
        </p:nvSpPr>
        <p:spPr>
          <a:xfrm>
            <a:off x="289488" y="2033838"/>
            <a:ext cx="2282248" cy="41812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18" name="17 - Ορθογώνιο"/>
          <p:cNvSpPr/>
          <p:nvPr/>
        </p:nvSpPr>
        <p:spPr>
          <a:xfrm>
            <a:off x="500066" y="1428736"/>
            <a:ext cx="2285984" cy="584775"/>
          </a:xfrm>
          <a:prstGeom prst="rect">
            <a:avLst/>
          </a:prstGeom>
        </p:spPr>
        <p:txBody>
          <a:bodyPr wrap="square">
            <a:spAutoFit/>
          </a:bodyPr>
          <a:lstStyle/>
          <a:p>
            <a:pPr lvl="0"/>
            <a:r>
              <a:rPr lang="en-US" sz="1600" b="1" dirty="0" smtClean="0"/>
              <a:t>Preprocessing </a:t>
            </a:r>
          </a:p>
          <a:p>
            <a:pPr lvl="0"/>
            <a:endParaRPr lang="en-US" sz="1600" b="1" dirty="0" smtClean="0"/>
          </a:p>
        </p:txBody>
      </p:sp>
      <p:sp>
        <p:nvSpPr>
          <p:cNvPr id="20" name="19 - Έλλειψη"/>
          <p:cNvSpPr/>
          <p:nvPr/>
        </p:nvSpPr>
        <p:spPr>
          <a:xfrm>
            <a:off x="14284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1</a:t>
            </a:r>
            <a:endParaRPr lang="el-GR" sz="1200" b="1" dirty="0"/>
          </a:p>
        </p:txBody>
      </p:sp>
      <p:sp>
        <p:nvSpPr>
          <p:cNvPr id="24" name="23 - Ορθογώνιο"/>
          <p:cNvSpPr/>
          <p:nvPr/>
        </p:nvSpPr>
        <p:spPr>
          <a:xfrm>
            <a:off x="357158" y="1714488"/>
            <a:ext cx="2285984" cy="3816429"/>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pPr lvl="0">
              <a:buFont typeface="Arial" pitchFamily="34" charset="0"/>
              <a:buChar char="•"/>
            </a:pPr>
            <a:r>
              <a:rPr lang="en-US" sz="1600" dirty="0" smtClean="0"/>
              <a:t>Converting all text to lower case.</a:t>
            </a:r>
          </a:p>
          <a:p>
            <a:pPr lvl="0">
              <a:buFont typeface="Arial" pitchFamily="34" charset="0"/>
              <a:buChar char="•"/>
            </a:pPr>
            <a:endParaRPr lang="el-GR" sz="1600" dirty="0" smtClean="0"/>
          </a:p>
          <a:p>
            <a:pPr lvl="0">
              <a:buFont typeface="Arial" pitchFamily="34" charset="0"/>
              <a:buChar char="•"/>
            </a:pPr>
            <a:r>
              <a:rPr lang="en-US" sz="1600" dirty="0" smtClean="0"/>
              <a:t>Replace  symbols by space in text.</a:t>
            </a:r>
          </a:p>
          <a:p>
            <a:pPr lvl="0">
              <a:buFont typeface="Arial" pitchFamily="34" charset="0"/>
              <a:buChar char="•"/>
            </a:pPr>
            <a:endParaRPr lang="el-GR" sz="1600" dirty="0" smtClean="0"/>
          </a:p>
          <a:p>
            <a:pPr lvl="0">
              <a:buFont typeface="Arial" pitchFamily="34" charset="0"/>
              <a:buChar char="•"/>
            </a:pPr>
            <a:r>
              <a:rPr lang="en-US" sz="1600" dirty="0" smtClean="0"/>
              <a:t>Delete symbols from text.</a:t>
            </a:r>
          </a:p>
          <a:p>
            <a:pPr lvl="0">
              <a:buFont typeface="Arial" pitchFamily="34" charset="0"/>
              <a:buChar char="•"/>
            </a:pPr>
            <a:endParaRPr lang="el-GR" sz="1600" dirty="0" smtClean="0"/>
          </a:p>
          <a:p>
            <a:pPr lvl="0">
              <a:buFont typeface="Arial" pitchFamily="34" charset="0"/>
              <a:buChar char="•"/>
            </a:pPr>
            <a:r>
              <a:rPr lang="en-US" sz="1600" dirty="0" smtClean="0"/>
              <a:t>Delete</a:t>
            </a:r>
            <a:r>
              <a:rPr lang="el-GR" sz="1600" dirty="0" smtClean="0"/>
              <a:t> </a:t>
            </a:r>
            <a:r>
              <a:rPr lang="el-GR" sz="1600" dirty="0" err="1" smtClean="0"/>
              <a:t>stop</a:t>
            </a:r>
            <a:r>
              <a:rPr lang="el-GR" sz="1600" dirty="0" smtClean="0"/>
              <a:t> </a:t>
            </a:r>
            <a:r>
              <a:rPr lang="el-GR" sz="1600" dirty="0" err="1" smtClean="0"/>
              <a:t>words</a:t>
            </a:r>
            <a:endParaRPr lang="en-US" sz="1600" dirty="0" smtClean="0"/>
          </a:p>
          <a:p>
            <a:pPr lvl="0">
              <a:buFont typeface="Arial" pitchFamily="34" charset="0"/>
              <a:buChar char="•"/>
            </a:pPr>
            <a:endParaRPr lang="en-US" sz="1600" dirty="0" smtClean="0"/>
          </a:p>
          <a:p>
            <a:pPr>
              <a:buFont typeface="Arial" pitchFamily="34" charset="0"/>
              <a:buChar char="•"/>
            </a:pPr>
            <a:r>
              <a:rPr lang="en-US" sz="1600" dirty="0" smtClean="0"/>
              <a:t>Delete</a:t>
            </a:r>
            <a:r>
              <a:rPr lang="el-GR" sz="1600" dirty="0" smtClean="0"/>
              <a:t> </a:t>
            </a:r>
            <a:r>
              <a:rPr lang="el-GR" sz="1600" dirty="0" err="1" smtClean="0"/>
              <a:t>digits</a:t>
            </a:r>
            <a:r>
              <a:rPr lang="el-GR" sz="1600" dirty="0" smtClean="0"/>
              <a:t> </a:t>
            </a:r>
            <a:r>
              <a:rPr lang="el-GR" sz="1600" dirty="0" err="1" smtClean="0"/>
              <a:t>in</a:t>
            </a:r>
            <a:r>
              <a:rPr lang="el-GR" sz="1600" dirty="0" smtClean="0"/>
              <a:t> </a:t>
            </a:r>
            <a:r>
              <a:rPr lang="el-GR" sz="1600" dirty="0" err="1" smtClean="0"/>
              <a:t>text</a:t>
            </a:r>
            <a:r>
              <a:rPr lang="el-GR" sz="1600" dirty="0" smtClean="0"/>
              <a:t>.</a:t>
            </a:r>
          </a:p>
          <a:p>
            <a:pPr lvl="0">
              <a:buFont typeface="Arial" pitchFamily="34" charset="0"/>
              <a:buChar char="•"/>
            </a:pPr>
            <a:endParaRPr lang="el-GR" sz="1600" dirty="0"/>
          </a:p>
        </p:txBody>
      </p:sp>
      <p:sp>
        <p:nvSpPr>
          <p:cNvPr id="30" name="29 - Ορθογώνιο"/>
          <p:cNvSpPr/>
          <p:nvPr/>
        </p:nvSpPr>
        <p:spPr>
          <a:xfrm>
            <a:off x="3000364" y="1500174"/>
            <a:ext cx="4572000" cy="369332"/>
          </a:xfrm>
          <a:prstGeom prst="rect">
            <a:avLst/>
          </a:prstGeom>
        </p:spPr>
        <p:txBody>
          <a:bodyPr>
            <a:spAutoFit/>
          </a:bodyPr>
          <a:lstStyle/>
          <a:p>
            <a:r>
              <a:rPr lang="en-US" b="1" dirty="0" smtClean="0"/>
              <a:t>Pad sequences </a:t>
            </a:r>
            <a:endParaRPr lang="el-GR" b="1" dirty="0"/>
          </a:p>
        </p:txBody>
      </p:sp>
      <p:sp>
        <p:nvSpPr>
          <p:cNvPr id="32" name="31 - TextBox"/>
          <p:cNvSpPr txBox="1"/>
          <p:nvPr/>
        </p:nvSpPr>
        <p:spPr>
          <a:xfrm>
            <a:off x="2932694" y="2033838"/>
            <a:ext cx="2282248" cy="41812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34" name="33 - Έλλειψη"/>
          <p:cNvSpPr/>
          <p:nvPr/>
        </p:nvSpPr>
        <p:spPr>
          <a:xfrm>
            <a:off x="2786050"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2</a:t>
            </a:r>
            <a:endParaRPr lang="el-GR" sz="1200" b="1" dirty="0"/>
          </a:p>
        </p:txBody>
      </p:sp>
      <p:sp>
        <p:nvSpPr>
          <p:cNvPr id="36" name="35 - Ορθογώνιο"/>
          <p:cNvSpPr/>
          <p:nvPr/>
        </p:nvSpPr>
        <p:spPr>
          <a:xfrm>
            <a:off x="3000364" y="1714488"/>
            <a:ext cx="2285984" cy="1569660"/>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r>
              <a:rPr lang="en-US" sz="1600" dirty="0" smtClean="0"/>
              <a:t>Ensure that all sequences in a list have the same length</a:t>
            </a:r>
            <a:endParaRPr lang="el-GR" sz="1600" dirty="0" smtClean="0"/>
          </a:p>
          <a:p>
            <a:pPr lvl="0">
              <a:buFont typeface="Arial" pitchFamily="34" charset="0"/>
              <a:buChar char="•"/>
            </a:pPr>
            <a:endParaRPr lang="el-GR" sz="1600" dirty="0"/>
          </a:p>
        </p:txBody>
      </p:sp>
      <p:pic>
        <p:nvPicPr>
          <p:cNvPr id="37" name="36 - Εικόνα"/>
          <p:cNvPicPr/>
          <p:nvPr/>
        </p:nvPicPr>
        <p:blipFill>
          <a:blip r:embed="rId3" cstate="print"/>
          <a:srcRect l="27372" t="25457" r="33803" b="22954"/>
          <a:stretch>
            <a:fillRect/>
          </a:stretch>
        </p:blipFill>
        <p:spPr bwMode="auto">
          <a:xfrm>
            <a:off x="3071802" y="3500438"/>
            <a:ext cx="2000264" cy="1879286"/>
          </a:xfrm>
          <a:prstGeom prst="rect">
            <a:avLst/>
          </a:prstGeom>
          <a:noFill/>
          <a:ln w="9525">
            <a:noFill/>
            <a:miter lim="800000"/>
            <a:headEnd/>
            <a:tailEnd/>
          </a:ln>
        </p:spPr>
      </p:pic>
      <p:sp>
        <p:nvSpPr>
          <p:cNvPr id="38" name="37 - TextBox"/>
          <p:cNvSpPr txBox="1"/>
          <p:nvPr/>
        </p:nvSpPr>
        <p:spPr>
          <a:xfrm>
            <a:off x="5647338" y="2033838"/>
            <a:ext cx="2282248" cy="418124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39" name="38 - Ορθογώνιο"/>
          <p:cNvSpPr/>
          <p:nvPr/>
        </p:nvSpPr>
        <p:spPr>
          <a:xfrm>
            <a:off x="5857916" y="1558341"/>
            <a:ext cx="2285984" cy="584775"/>
          </a:xfrm>
          <a:prstGeom prst="rect">
            <a:avLst/>
          </a:prstGeom>
        </p:spPr>
        <p:txBody>
          <a:bodyPr wrap="square">
            <a:spAutoFit/>
          </a:bodyPr>
          <a:lstStyle/>
          <a:p>
            <a:pPr lvl="0"/>
            <a:r>
              <a:rPr lang="en-US" sz="1600" b="1" dirty="0" smtClean="0"/>
              <a:t>Split the dataset</a:t>
            </a:r>
          </a:p>
          <a:p>
            <a:pPr lvl="0"/>
            <a:endParaRPr lang="en-US" sz="1600" b="1" dirty="0" smtClean="0"/>
          </a:p>
        </p:txBody>
      </p:sp>
      <p:sp>
        <p:nvSpPr>
          <p:cNvPr id="41" name="40 - Έλλειψη"/>
          <p:cNvSpPr/>
          <p:nvPr/>
        </p:nvSpPr>
        <p:spPr>
          <a:xfrm>
            <a:off x="550069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3</a:t>
            </a:r>
            <a:endParaRPr lang="el-GR" sz="1200" b="1" dirty="0"/>
          </a:p>
        </p:txBody>
      </p:sp>
      <p:sp>
        <p:nvSpPr>
          <p:cNvPr id="42" name="41 - Ορθογώνιο"/>
          <p:cNvSpPr/>
          <p:nvPr/>
        </p:nvSpPr>
        <p:spPr>
          <a:xfrm>
            <a:off x="5715008" y="1714488"/>
            <a:ext cx="2285984" cy="1323439"/>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pPr lvl="0">
              <a:buFont typeface="Arial" pitchFamily="34" charset="0"/>
              <a:buChar char="•"/>
            </a:pPr>
            <a:r>
              <a:rPr lang="en-US" sz="1600" dirty="0" smtClean="0"/>
              <a:t> 90% train</a:t>
            </a:r>
          </a:p>
          <a:p>
            <a:pPr lvl="0">
              <a:buFont typeface="Arial" pitchFamily="34" charset="0"/>
              <a:buChar char="•"/>
            </a:pPr>
            <a:r>
              <a:rPr lang="en-US" sz="1600" dirty="0" smtClean="0"/>
              <a:t>10% test</a:t>
            </a:r>
            <a:endParaRPr lang="el-GR" sz="1600" dirty="0" smtClean="0"/>
          </a:p>
          <a:p>
            <a:pPr lvl="0">
              <a:buFont typeface="Arial" pitchFamily="34" charset="0"/>
              <a:buChar char="•"/>
            </a:pPr>
            <a:endParaRPr lang="el-GR" sz="1600" dirty="0"/>
          </a:p>
        </p:txBody>
      </p:sp>
      <p:pic>
        <p:nvPicPr>
          <p:cNvPr id="44" name="43 - Εικόνα"/>
          <p:cNvPicPr/>
          <p:nvPr/>
        </p:nvPicPr>
        <p:blipFill>
          <a:blip r:embed="rId4" cstate="print"/>
          <a:srcRect l="26680" t="77640" r="31142" b="8498"/>
          <a:stretch>
            <a:fillRect/>
          </a:stretch>
        </p:blipFill>
        <p:spPr bwMode="auto">
          <a:xfrm>
            <a:off x="5786446" y="3687132"/>
            <a:ext cx="2000264" cy="956314"/>
          </a:xfrm>
          <a:prstGeom prst="rect">
            <a:avLst/>
          </a:prstGeom>
          <a:noFill/>
          <a:ln w="9525">
            <a:noFill/>
            <a:miter lim="800000"/>
            <a:headEnd/>
            <a:tailEnd/>
          </a:ln>
        </p:spPr>
      </p:pic>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1) </a:t>
            </a:r>
            <a:r>
              <a:rPr lang="en-US" sz="2400" b="1" dirty="0" smtClean="0">
                <a:solidFill>
                  <a:srgbClr val="595959"/>
                </a:solidFill>
              </a:rPr>
              <a:t>Text Classification Using Recurrent neural network (RNN</a:t>
            </a:r>
            <a:r>
              <a:rPr lang="en-US" sz="2400" b="1" dirty="0" smtClean="0">
                <a:solidFill>
                  <a:srgbClr val="595959"/>
                </a:solidFill>
              </a:rPr>
              <a:t>) </a:t>
            </a:r>
            <a:r>
              <a:rPr lang="en-US" sz="2400" b="1" dirty="0" smtClean="0">
                <a:solidFill>
                  <a:srgbClr val="595959"/>
                </a:solidFill>
                <a:latin typeface="+mj-lt"/>
              </a:rPr>
              <a:t>(</a:t>
            </a:r>
            <a:r>
              <a:rPr lang="en-US" sz="2400" b="1" dirty="0" smtClean="0">
                <a:solidFill>
                  <a:srgbClr val="595959"/>
                </a:solidFill>
                <a:latin typeface="+mj-lt"/>
              </a:rPr>
              <a:t>2/2)  </a:t>
            </a: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6</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16" name="15 - TextBox"/>
          <p:cNvSpPr txBox="1"/>
          <p:nvPr/>
        </p:nvSpPr>
        <p:spPr>
          <a:xfrm>
            <a:off x="28948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18" name="17 - Ορθογώνιο"/>
          <p:cNvSpPr/>
          <p:nvPr/>
        </p:nvSpPr>
        <p:spPr>
          <a:xfrm>
            <a:off x="500066" y="1428736"/>
            <a:ext cx="2285984" cy="584775"/>
          </a:xfrm>
          <a:prstGeom prst="rect">
            <a:avLst/>
          </a:prstGeom>
        </p:spPr>
        <p:txBody>
          <a:bodyPr wrap="square">
            <a:spAutoFit/>
          </a:bodyPr>
          <a:lstStyle/>
          <a:p>
            <a:pPr lvl="0"/>
            <a:r>
              <a:rPr lang="en-US" sz="1600" b="1" dirty="0" smtClean="0"/>
              <a:t>LSTM - RNN</a:t>
            </a:r>
          </a:p>
          <a:p>
            <a:pPr lvl="0"/>
            <a:endParaRPr lang="en-US" sz="1600" b="1" dirty="0" smtClean="0"/>
          </a:p>
        </p:txBody>
      </p:sp>
      <p:sp>
        <p:nvSpPr>
          <p:cNvPr id="20" name="19 - Έλλειψη"/>
          <p:cNvSpPr/>
          <p:nvPr/>
        </p:nvSpPr>
        <p:spPr>
          <a:xfrm>
            <a:off x="14284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1</a:t>
            </a:r>
            <a:endParaRPr lang="el-GR" sz="1200" b="1" dirty="0"/>
          </a:p>
        </p:txBody>
      </p:sp>
      <p:sp>
        <p:nvSpPr>
          <p:cNvPr id="24" name="23 - Ορθογώνιο"/>
          <p:cNvSpPr/>
          <p:nvPr/>
        </p:nvSpPr>
        <p:spPr>
          <a:xfrm>
            <a:off x="285720" y="1714488"/>
            <a:ext cx="2643206" cy="3539430"/>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pPr lvl="0">
              <a:buFont typeface="Arial" pitchFamily="34" charset="0"/>
              <a:buChar char="•"/>
            </a:pPr>
            <a:r>
              <a:rPr lang="el-GR" sz="1600" dirty="0" err="1" smtClean="0"/>
              <a:t>Sequential</a:t>
            </a:r>
            <a:r>
              <a:rPr lang="el-GR" sz="1600" dirty="0" smtClean="0"/>
              <a:t> </a:t>
            </a:r>
            <a:r>
              <a:rPr lang="en-US" sz="1600" dirty="0" smtClean="0"/>
              <a:t>layer</a:t>
            </a:r>
          </a:p>
          <a:p>
            <a:pPr lvl="0">
              <a:buFont typeface="Arial" pitchFamily="34" charset="0"/>
              <a:buChar char="•"/>
            </a:pPr>
            <a:r>
              <a:rPr lang="en-US" sz="1600" dirty="0" smtClean="0"/>
              <a:t>Embedded layer with  100 length vectors </a:t>
            </a:r>
          </a:p>
          <a:p>
            <a:pPr lvl="0">
              <a:buFont typeface="Arial" pitchFamily="34" charset="0"/>
              <a:buChar char="•"/>
            </a:pPr>
            <a:r>
              <a:rPr lang="en-US" sz="1600" dirty="0" smtClean="0"/>
              <a:t>SpatialDropout1D </a:t>
            </a:r>
          </a:p>
          <a:p>
            <a:pPr lvl="0">
              <a:buFont typeface="Arial" pitchFamily="34" charset="0"/>
              <a:buChar char="•"/>
            </a:pPr>
            <a:r>
              <a:rPr lang="en-US" sz="1600" dirty="0" smtClean="0"/>
              <a:t>LSTM layer with 100 memory units</a:t>
            </a:r>
          </a:p>
          <a:p>
            <a:pPr lvl="0">
              <a:buFont typeface="Arial" pitchFamily="34" charset="0"/>
              <a:buChar char="•"/>
            </a:pPr>
            <a:r>
              <a:rPr lang="en-US" sz="1600" dirty="0" smtClean="0"/>
              <a:t>Output layer </a:t>
            </a:r>
          </a:p>
          <a:p>
            <a:pPr lvl="0">
              <a:buFont typeface="Arial" pitchFamily="34" charset="0"/>
              <a:buChar char="•"/>
            </a:pPr>
            <a:r>
              <a:rPr lang="en-US" sz="1600" dirty="0" err="1" smtClean="0"/>
              <a:t>Softmax</a:t>
            </a:r>
            <a:r>
              <a:rPr lang="en-US" sz="1600" dirty="0" smtClean="0"/>
              <a:t> as activation function.</a:t>
            </a:r>
          </a:p>
          <a:p>
            <a:pPr lvl="0">
              <a:buFont typeface="Arial" pitchFamily="34" charset="0"/>
              <a:buChar char="•"/>
            </a:pPr>
            <a:r>
              <a:rPr lang="en-US" sz="1600" dirty="0" smtClean="0"/>
              <a:t>Categorical </a:t>
            </a:r>
            <a:r>
              <a:rPr lang="en-US" sz="1600" dirty="0" err="1" smtClean="0"/>
              <a:t>crossentropy</a:t>
            </a:r>
            <a:r>
              <a:rPr lang="en-US" sz="1600" dirty="0" smtClean="0"/>
              <a:t> as loss function.</a:t>
            </a:r>
            <a:endParaRPr lang="el-GR" sz="1600" dirty="0" smtClean="0"/>
          </a:p>
          <a:p>
            <a:pPr lvl="0">
              <a:buFont typeface="Arial" pitchFamily="34" charset="0"/>
              <a:buChar char="•"/>
            </a:pPr>
            <a:endParaRPr lang="el-GR" sz="1600" dirty="0"/>
          </a:p>
        </p:txBody>
      </p:sp>
      <p:sp>
        <p:nvSpPr>
          <p:cNvPr id="30" name="29 - Ορθογώνιο"/>
          <p:cNvSpPr/>
          <p:nvPr/>
        </p:nvSpPr>
        <p:spPr>
          <a:xfrm>
            <a:off x="3143272" y="1428736"/>
            <a:ext cx="4572000" cy="369332"/>
          </a:xfrm>
          <a:prstGeom prst="rect">
            <a:avLst/>
          </a:prstGeom>
        </p:spPr>
        <p:txBody>
          <a:bodyPr>
            <a:spAutoFit/>
          </a:bodyPr>
          <a:lstStyle/>
          <a:p>
            <a:r>
              <a:rPr lang="en-US" b="1" dirty="0" smtClean="0"/>
              <a:t>Train for 15 epochs </a:t>
            </a:r>
            <a:endParaRPr lang="el-GR" b="1" dirty="0"/>
          </a:p>
        </p:txBody>
      </p:sp>
      <p:pic>
        <p:nvPicPr>
          <p:cNvPr id="21" name="20 - Εικόνα"/>
          <p:cNvPicPr/>
          <p:nvPr/>
        </p:nvPicPr>
        <p:blipFill>
          <a:blip r:embed="rId3" cstate="print"/>
          <a:srcRect l="22298" t="23393" r="22835" b="17224"/>
          <a:stretch>
            <a:fillRect/>
          </a:stretch>
        </p:blipFill>
        <p:spPr bwMode="auto">
          <a:xfrm>
            <a:off x="428596" y="5143512"/>
            <a:ext cx="2000263" cy="1214446"/>
          </a:xfrm>
          <a:prstGeom prst="rect">
            <a:avLst/>
          </a:prstGeom>
          <a:noFill/>
          <a:ln w="9525">
            <a:noFill/>
            <a:miter lim="800000"/>
            <a:headEnd/>
            <a:tailEnd/>
          </a:ln>
        </p:spPr>
      </p:pic>
      <p:sp>
        <p:nvSpPr>
          <p:cNvPr id="22" name="21 - TextBox"/>
          <p:cNvSpPr txBox="1"/>
          <p:nvPr/>
        </p:nvSpPr>
        <p:spPr>
          <a:xfrm>
            <a:off x="314700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23" name="22 - Έλλειψη"/>
          <p:cNvSpPr/>
          <p:nvPr/>
        </p:nvSpPr>
        <p:spPr>
          <a:xfrm>
            <a:off x="292889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2</a:t>
            </a:r>
            <a:endParaRPr lang="el-GR" sz="1200" b="1" dirty="0"/>
          </a:p>
        </p:txBody>
      </p:sp>
      <p:pic>
        <p:nvPicPr>
          <p:cNvPr id="25" name="24 - Εικόνα"/>
          <p:cNvPicPr/>
          <p:nvPr/>
        </p:nvPicPr>
        <p:blipFill>
          <a:blip r:embed="rId4" cstate="print"/>
          <a:srcRect l="22305" t="48329" r="22979" b="19280"/>
          <a:stretch>
            <a:fillRect/>
          </a:stretch>
        </p:blipFill>
        <p:spPr bwMode="auto">
          <a:xfrm>
            <a:off x="3143241" y="2214554"/>
            <a:ext cx="2357454" cy="1295649"/>
          </a:xfrm>
          <a:prstGeom prst="rect">
            <a:avLst/>
          </a:prstGeom>
          <a:noFill/>
          <a:ln w="9525">
            <a:noFill/>
            <a:miter lim="800000"/>
            <a:headEnd/>
            <a:tailEnd/>
          </a:ln>
        </p:spPr>
      </p:pic>
      <p:pic>
        <p:nvPicPr>
          <p:cNvPr id="26" name="25 - Εικόνα"/>
          <p:cNvPicPr/>
          <p:nvPr/>
        </p:nvPicPr>
        <p:blipFill>
          <a:blip r:embed="rId5" cstate="print"/>
          <a:srcRect l="23893" t="43188" r="22979" b="42673"/>
          <a:stretch>
            <a:fillRect/>
          </a:stretch>
        </p:blipFill>
        <p:spPr bwMode="auto">
          <a:xfrm>
            <a:off x="3249540" y="4143380"/>
            <a:ext cx="2143140" cy="490253"/>
          </a:xfrm>
          <a:prstGeom prst="rect">
            <a:avLst/>
          </a:prstGeom>
          <a:noFill/>
          <a:ln w="9525">
            <a:noFill/>
            <a:miter lim="800000"/>
            <a:headEnd/>
            <a:tailEnd/>
          </a:ln>
        </p:spPr>
      </p:pic>
      <p:cxnSp>
        <p:nvCxnSpPr>
          <p:cNvPr id="27" name="26 - Ευθεία γραμμή σύνδεσης"/>
          <p:cNvCxnSpPr>
            <a:stCxn id="25" idx="2"/>
            <a:endCxn id="26" idx="0"/>
          </p:cNvCxnSpPr>
          <p:nvPr/>
        </p:nvCxnSpPr>
        <p:spPr>
          <a:xfrm rot="5400000">
            <a:off x="4004951" y="3826362"/>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3" name="32 - Ευθεία γραμμή σύνδεσης"/>
          <p:cNvCxnSpPr/>
          <p:nvPr/>
        </p:nvCxnSpPr>
        <p:spPr>
          <a:xfrm rot="5400000">
            <a:off x="3997520" y="4807586"/>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35" name="34 - TextBox"/>
          <p:cNvSpPr txBox="1"/>
          <p:nvPr/>
        </p:nvSpPr>
        <p:spPr>
          <a:xfrm>
            <a:off x="3168958" y="5143512"/>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Training accuracy: 95.17%</a:t>
            </a:r>
          </a:p>
          <a:p>
            <a:pPr algn="ctr"/>
            <a:r>
              <a:rPr lang="en-US" dirty="0" smtClean="0">
                <a:solidFill>
                  <a:schemeClr val="tx1"/>
                </a:solidFill>
                <a:latin typeface="+mn-lt"/>
                <a:cs typeface="+mn-cs"/>
              </a:rPr>
              <a:t>Testing accuracy: 83.34%</a:t>
            </a:r>
            <a:endParaRPr lang="el-GR" dirty="0">
              <a:solidFill>
                <a:schemeClr val="tx1"/>
              </a:solidFill>
              <a:latin typeface="+mn-lt"/>
              <a:cs typeface="+mn-cs"/>
            </a:endParaRPr>
          </a:p>
        </p:txBody>
      </p:sp>
      <p:pic>
        <p:nvPicPr>
          <p:cNvPr id="43" name="42 - Εικόνα"/>
          <p:cNvPicPr/>
          <p:nvPr/>
        </p:nvPicPr>
        <p:blipFill>
          <a:blip r:embed="rId6" cstate="print"/>
          <a:srcRect l="27571" t="32176" r="52508" b="43257"/>
          <a:stretch>
            <a:fillRect/>
          </a:stretch>
        </p:blipFill>
        <p:spPr bwMode="auto">
          <a:xfrm>
            <a:off x="6000760" y="2071678"/>
            <a:ext cx="1571636" cy="1000132"/>
          </a:xfrm>
          <a:prstGeom prst="rect">
            <a:avLst/>
          </a:prstGeom>
          <a:noFill/>
          <a:ln w="9525">
            <a:noFill/>
            <a:miter lim="800000"/>
            <a:headEnd/>
            <a:tailEnd/>
          </a:ln>
        </p:spPr>
      </p:pic>
      <p:pic>
        <p:nvPicPr>
          <p:cNvPr id="45" name="44 - Εικόνα"/>
          <p:cNvPicPr/>
          <p:nvPr/>
        </p:nvPicPr>
        <p:blipFill>
          <a:blip r:embed="rId6" cstate="print"/>
          <a:srcRect l="27469" t="66115" r="52508" b="9769"/>
          <a:stretch>
            <a:fillRect/>
          </a:stretch>
        </p:blipFill>
        <p:spPr bwMode="auto">
          <a:xfrm>
            <a:off x="7358114" y="2071678"/>
            <a:ext cx="1714480" cy="1000132"/>
          </a:xfrm>
          <a:prstGeom prst="rect">
            <a:avLst/>
          </a:prstGeom>
          <a:noFill/>
          <a:ln w="9525">
            <a:noFill/>
            <a:miter lim="800000"/>
            <a:headEnd/>
            <a:tailEnd/>
          </a:ln>
        </p:spPr>
      </p:pic>
      <p:sp>
        <p:nvSpPr>
          <p:cNvPr id="46" name="45 - TextBox"/>
          <p:cNvSpPr txBox="1"/>
          <p:nvPr/>
        </p:nvSpPr>
        <p:spPr>
          <a:xfrm>
            <a:off x="6000760" y="2000240"/>
            <a:ext cx="3000396"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pic>
        <p:nvPicPr>
          <p:cNvPr id="47" name="46 - Εικόνα"/>
          <p:cNvPicPr/>
          <p:nvPr/>
        </p:nvPicPr>
        <p:blipFill>
          <a:blip r:embed="rId7" cstate="print"/>
          <a:srcRect l="27930" t="72834" r="51062" b="10461"/>
          <a:stretch>
            <a:fillRect/>
          </a:stretch>
        </p:blipFill>
        <p:spPr bwMode="auto">
          <a:xfrm>
            <a:off x="6072198" y="4786322"/>
            <a:ext cx="2786082" cy="1285884"/>
          </a:xfrm>
          <a:prstGeom prst="rect">
            <a:avLst/>
          </a:prstGeom>
          <a:noFill/>
          <a:ln w="9525">
            <a:noFill/>
            <a:miter lim="800000"/>
            <a:headEnd/>
            <a:tailEnd/>
          </a:ln>
        </p:spPr>
      </p:pic>
      <p:sp>
        <p:nvSpPr>
          <p:cNvPr id="48" name="47 - TextBox"/>
          <p:cNvSpPr txBox="1"/>
          <p:nvPr/>
        </p:nvSpPr>
        <p:spPr>
          <a:xfrm>
            <a:off x="6215074" y="3357562"/>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F1 Score:</a:t>
            </a:r>
          </a:p>
          <a:p>
            <a:pPr>
              <a:buFont typeface="Arial" pitchFamily="34" charset="0"/>
              <a:buChar char="•"/>
            </a:pPr>
            <a:r>
              <a:rPr lang="en-US" dirty="0" smtClean="0">
                <a:solidFill>
                  <a:schemeClr val="tx1"/>
                </a:solidFill>
                <a:latin typeface="+mn-lt"/>
                <a:cs typeface="+mn-cs"/>
              </a:rPr>
              <a:t>Negative: 80%</a:t>
            </a:r>
          </a:p>
          <a:p>
            <a:pPr>
              <a:buFont typeface="Arial" pitchFamily="34" charset="0"/>
              <a:buChar char="•"/>
            </a:pPr>
            <a:r>
              <a:rPr lang="en-US" dirty="0" smtClean="0">
                <a:solidFill>
                  <a:schemeClr val="tx1"/>
                </a:solidFill>
              </a:rPr>
              <a:t>Neutral: 38.7%</a:t>
            </a:r>
          </a:p>
          <a:p>
            <a:pPr>
              <a:buFont typeface="Arial" pitchFamily="34" charset="0"/>
              <a:buChar char="•"/>
            </a:pPr>
            <a:r>
              <a:rPr lang="en-US" dirty="0" smtClean="0">
                <a:solidFill>
                  <a:schemeClr val="tx1"/>
                </a:solidFill>
              </a:rPr>
              <a:t>Positive: 91.21%</a:t>
            </a:r>
            <a:endParaRPr lang="el-GR" dirty="0">
              <a:solidFill>
                <a:schemeClr val="tx1"/>
              </a:solidFill>
              <a:latin typeface="+mn-lt"/>
              <a:cs typeface="+mn-cs"/>
            </a:endParaRPr>
          </a:p>
        </p:txBody>
      </p:sp>
      <p:sp>
        <p:nvSpPr>
          <p:cNvPr id="49" name="48 - Ορθογώνιο"/>
          <p:cNvSpPr/>
          <p:nvPr/>
        </p:nvSpPr>
        <p:spPr>
          <a:xfrm>
            <a:off x="6284722" y="1428736"/>
            <a:ext cx="2287806" cy="369332"/>
          </a:xfrm>
          <a:prstGeom prst="rect">
            <a:avLst/>
          </a:prstGeom>
        </p:spPr>
        <p:txBody>
          <a:bodyPr wrap="none">
            <a:spAutoFit/>
          </a:bodyPr>
          <a:lstStyle/>
          <a:p>
            <a:r>
              <a:rPr lang="en-US" b="1" dirty="0" smtClean="0"/>
              <a:t>Making predictions</a:t>
            </a:r>
            <a:endParaRPr lang="el-GR" b="1" dirty="0"/>
          </a:p>
        </p:txBody>
      </p:sp>
      <p:sp>
        <p:nvSpPr>
          <p:cNvPr id="50" name="49 - Έλλειψη"/>
          <p:cNvSpPr/>
          <p:nvPr/>
        </p:nvSpPr>
        <p:spPr>
          <a:xfrm>
            <a:off x="5786414" y="1785926"/>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3</a:t>
            </a:r>
            <a:endParaRPr lang="el-GR" sz="1200" b="1" dirty="0"/>
          </a:p>
        </p:txBody>
      </p:sp>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2) Text Classification Using </a:t>
            </a:r>
            <a:r>
              <a:rPr lang="en-US" sz="2400" b="1" dirty="0" err="1" smtClean="0">
                <a:solidFill>
                  <a:srgbClr val="595959"/>
                </a:solidFill>
                <a:latin typeface="+mj-lt"/>
              </a:rPr>
              <a:t>Convolutional</a:t>
            </a:r>
            <a:r>
              <a:rPr lang="en-US" sz="2400" b="1" dirty="0" smtClean="0">
                <a:solidFill>
                  <a:srgbClr val="595959"/>
                </a:solidFill>
                <a:latin typeface="+mj-lt"/>
              </a:rPr>
              <a:t> Neural Network (CNN</a:t>
            </a:r>
            <a:r>
              <a:rPr lang="en-US" sz="2400" b="1" dirty="0" smtClean="0">
                <a:solidFill>
                  <a:srgbClr val="595959"/>
                </a:solidFill>
                <a:latin typeface="+mj-lt"/>
              </a:rPr>
              <a:t>)</a:t>
            </a:r>
            <a:endParaRPr lang="en-US" sz="2400" b="1" dirty="0" smtClean="0">
              <a:solidFill>
                <a:srgbClr val="595959"/>
              </a:solidFill>
              <a:latin typeface="+mj-lt"/>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7</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16" name="15 - TextBox"/>
          <p:cNvSpPr txBox="1"/>
          <p:nvPr/>
        </p:nvSpPr>
        <p:spPr>
          <a:xfrm>
            <a:off x="28948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18" name="17 - Ορθογώνιο"/>
          <p:cNvSpPr/>
          <p:nvPr/>
        </p:nvSpPr>
        <p:spPr>
          <a:xfrm>
            <a:off x="500066" y="1428736"/>
            <a:ext cx="2285984" cy="584775"/>
          </a:xfrm>
          <a:prstGeom prst="rect">
            <a:avLst/>
          </a:prstGeom>
        </p:spPr>
        <p:txBody>
          <a:bodyPr wrap="square">
            <a:spAutoFit/>
          </a:bodyPr>
          <a:lstStyle/>
          <a:p>
            <a:pPr lvl="0"/>
            <a:r>
              <a:rPr lang="en-US" sz="1600" b="1" dirty="0" smtClean="0"/>
              <a:t>CNN</a:t>
            </a:r>
          </a:p>
          <a:p>
            <a:pPr lvl="0"/>
            <a:endParaRPr lang="en-US" sz="1600" b="1" dirty="0" smtClean="0"/>
          </a:p>
        </p:txBody>
      </p:sp>
      <p:sp>
        <p:nvSpPr>
          <p:cNvPr id="20" name="19 - Έλλειψη"/>
          <p:cNvSpPr/>
          <p:nvPr/>
        </p:nvSpPr>
        <p:spPr>
          <a:xfrm>
            <a:off x="14284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1</a:t>
            </a:r>
            <a:endParaRPr lang="el-GR" sz="1200" b="1" dirty="0"/>
          </a:p>
        </p:txBody>
      </p:sp>
      <p:sp>
        <p:nvSpPr>
          <p:cNvPr id="24" name="23 - Ορθογώνιο"/>
          <p:cNvSpPr/>
          <p:nvPr/>
        </p:nvSpPr>
        <p:spPr>
          <a:xfrm>
            <a:off x="285720" y="1714488"/>
            <a:ext cx="2643206" cy="3539430"/>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pPr lvl="0">
              <a:buFont typeface="Arial" pitchFamily="34" charset="0"/>
              <a:buChar char="•"/>
            </a:pPr>
            <a:r>
              <a:rPr lang="el-GR" sz="1600" dirty="0" err="1" smtClean="0"/>
              <a:t>Sequential</a:t>
            </a:r>
            <a:r>
              <a:rPr lang="el-GR" sz="1600" dirty="0" smtClean="0"/>
              <a:t> </a:t>
            </a:r>
            <a:r>
              <a:rPr lang="en-US" sz="1600" dirty="0" smtClean="0"/>
              <a:t>layer</a:t>
            </a:r>
          </a:p>
          <a:p>
            <a:pPr lvl="0">
              <a:buFont typeface="Arial" pitchFamily="34" charset="0"/>
              <a:buChar char="•"/>
            </a:pPr>
            <a:r>
              <a:rPr lang="en-US" sz="1600" dirty="0" smtClean="0"/>
              <a:t>E</a:t>
            </a:r>
            <a:r>
              <a:rPr lang="el-GR" sz="1600" dirty="0" err="1" smtClean="0"/>
              <a:t>mbedded</a:t>
            </a:r>
            <a:r>
              <a:rPr lang="el-GR" sz="1600" dirty="0" smtClean="0"/>
              <a:t> </a:t>
            </a:r>
            <a:r>
              <a:rPr lang="el-GR" sz="1600" dirty="0" err="1" smtClean="0"/>
              <a:t>layer</a:t>
            </a:r>
            <a:r>
              <a:rPr lang="el-GR" sz="1600" dirty="0" smtClean="0"/>
              <a:t> </a:t>
            </a:r>
            <a:r>
              <a:rPr lang="el-GR" sz="1600" dirty="0" err="1" smtClean="0"/>
              <a:t>with</a:t>
            </a:r>
            <a:r>
              <a:rPr lang="el-GR" sz="1600" dirty="0" smtClean="0"/>
              <a:t> 100 </a:t>
            </a:r>
            <a:r>
              <a:rPr lang="el-GR" sz="1600" dirty="0" err="1" smtClean="0"/>
              <a:t>length</a:t>
            </a:r>
            <a:r>
              <a:rPr lang="el-GR" sz="1600" dirty="0" smtClean="0"/>
              <a:t> </a:t>
            </a:r>
            <a:r>
              <a:rPr lang="el-GR" sz="1600" dirty="0" err="1" smtClean="0"/>
              <a:t>vectors</a:t>
            </a:r>
            <a:endParaRPr lang="en-US" sz="1600" dirty="0" smtClean="0"/>
          </a:p>
          <a:p>
            <a:pPr lvl="0">
              <a:buFont typeface="Arial" pitchFamily="34" charset="0"/>
              <a:buChar char="•"/>
            </a:pPr>
            <a:r>
              <a:rPr lang="el-GR" sz="1600" dirty="0" smtClean="0"/>
              <a:t> Conv1D </a:t>
            </a:r>
            <a:r>
              <a:rPr lang="el-GR" sz="1600" dirty="0" err="1" smtClean="0"/>
              <a:t>layer</a:t>
            </a:r>
            <a:endParaRPr lang="en-US" sz="1600" dirty="0" smtClean="0"/>
          </a:p>
          <a:p>
            <a:pPr lvl="0">
              <a:buFont typeface="Arial" pitchFamily="34" charset="0"/>
              <a:buChar char="•"/>
            </a:pPr>
            <a:r>
              <a:rPr lang="el-GR" sz="1600" dirty="0" smtClean="0"/>
              <a:t>GlobalMaxPooling1D </a:t>
            </a:r>
            <a:r>
              <a:rPr lang="el-GR" sz="1600" dirty="0" err="1" smtClean="0"/>
              <a:t>layer</a:t>
            </a:r>
            <a:endParaRPr lang="en-US" sz="1600" dirty="0" smtClean="0"/>
          </a:p>
          <a:p>
            <a:pPr lvl="0">
              <a:buFont typeface="Arial" pitchFamily="34" charset="0"/>
              <a:buChar char="•"/>
            </a:pPr>
            <a:r>
              <a:rPr lang="en-US" sz="1600" dirty="0" err="1" smtClean="0"/>
              <a:t>Relu</a:t>
            </a:r>
            <a:r>
              <a:rPr lang="en-US" sz="1600" dirty="0" smtClean="0"/>
              <a:t> activation function</a:t>
            </a:r>
          </a:p>
          <a:p>
            <a:pPr lvl="0">
              <a:buFont typeface="Arial" pitchFamily="34" charset="0"/>
              <a:buChar char="•"/>
            </a:pPr>
            <a:r>
              <a:rPr lang="en-US" sz="1600" dirty="0" smtClean="0"/>
              <a:t>S</a:t>
            </a:r>
            <a:r>
              <a:rPr lang="el-GR" sz="1600" dirty="0" err="1" smtClean="0"/>
              <a:t>oftmax</a:t>
            </a:r>
            <a:r>
              <a:rPr lang="el-GR" sz="1600" dirty="0" smtClean="0"/>
              <a:t> </a:t>
            </a:r>
            <a:r>
              <a:rPr lang="el-GR" sz="1600" dirty="0" err="1" smtClean="0"/>
              <a:t>as</a:t>
            </a:r>
            <a:r>
              <a:rPr lang="el-GR" sz="1600" dirty="0" smtClean="0"/>
              <a:t> </a:t>
            </a:r>
            <a:r>
              <a:rPr lang="el-GR" sz="1600" dirty="0" err="1" smtClean="0"/>
              <a:t>activation</a:t>
            </a:r>
            <a:r>
              <a:rPr lang="el-GR" sz="1600" dirty="0" smtClean="0"/>
              <a:t> </a:t>
            </a:r>
            <a:r>
              <a:rPr lang="el-GR" sz="1600" dirty="0" err="1" smtClean="0"/>
              <a:t>function</a:t>
            </a:r>
            <a:endParaRPr lang="en-US" sz="1600" dirty="0" smtClean="0"/>
          </a:p>
          <a:p>
            <a:pPr lvl="0">
              <a:buFont typeface="Arial" pitchFamily="34" charset="0"/>
              <a:buChar char="•"/>
            </a:pPr>
            <a:r>
              <a:rPr lang="en-US" sz="1600" dirty="0" smtClean="0"/>
              <a:t>C</a:t>
            </a:r>
            <a:r>
              <a:rPr lang="el-GR" sz="1600" dirty="0" err="1" smtClean="0"/>
              <a:t>ategorical_crossentropy</a:t>
            </a:r>
            <a:r>
              <a:rPr lang="el-GR" sz="1600" dirty="0" smtClean="0"/>
              <a:t> </a:t>
            </a:r>
            <a:r>
              <a:rPr lang="el-GR" sz="1600" dirty="0" err="1" smtClean="0"/>
              <a:t>is</a:t>
            </a:r>
            <a:r>
              <a:rPr lang="el-GR" sz="1600" dirty="0" smtClean="0"/>
              <a:t> </a:t>
            </a:r>
            <a:r>
              <a:rPr lang="el-GR" sz="1600" dirty="0" err="1" smtClean="0"/>
              <a:t>used</a:t>
            </a:r>
            <a:r>
              <a:rPr lang="el-GR" sz="1600" dirty="0" smtClean="0"/>
              <a:t> </a:t>
            </a:r>
            <a:r>
              <a:rPr lang="el-GR" sz="1600" dirty="0" err="1" smtClean="0"/>
              <a:t>as</a:t>
            </a:r>
            <a:r>
              <a:rPr lang="el-GR" sz="1600" dirty="0" smtClean="0"/>
              <a:t> </a:t>
            </a:r>
            <a:r>
              <a:rPr lang="el-GR" sz="1600" dirty="0" err="1" smtClean="0"/>
              <a:t>loss</a:t>
            </a:r>
            <a:r>
              <a:rPr lang="el-GR" sz="1600" dirty="0" smtClean="0"/>
              <a:t> </a:t>
            </a:r>
            <a:r>
              <a:rPr lang="el-GR" sz="1600" dirty="0" err="1" smtClean="0"/>
              <a:t>function</a:t>
            </a:r>
            <a:r>
              <a:rPr lang="en-US" sz="1600" dirty="0" smtClean="0"/>
              <a:t>.</a:t>
            </a:r>
            <a:endParaRPr lang="el-GR" sz="1600" dirty="0" smtClean="0"/>
          </a:p>
          <a:p>
            <a:pPr lvl="0">
              <a:buFont typeface="Arial" pitchFamily="34" charset="0"/>
              <a:buChar char="•"/>
            </a:pPr>
            <a:endParaRPr lang="el-GR" sz="1600" dirty="0"/>
          </a:p>
        </p:txBody>
      </p:sp>
      <p:sp>
        <p:nvSpPr>
          <p:cNvPr id="30" name="29 - Ορθογώνιο"/>
          <p:cNvSpPr/>
          <p:nvPr/>
        </p:nvSpPr>
        <p:spPr>
          <a:xfrm>
            <a:off x="3143272" y="1428736"/>
            <a:ext cx="4572000" cy="369332"/>
          </a:xfrm>
          <a:prstGeom prst="rect">
            <a:avLst/>
          </a:prstGeom>
        </p:spPr>
        <p:txBody>
          <a:bodyPr>
            <a:spAutoFit/>
          </a:bodyPr>
          <a:lstStyle/>
          <a:p>
            <a:r>
              <a:rPr lang="en-US" b="1" dirty="0" smtClean="0"/>
              <a:t>Train for 15 epochs </a:t>
            </a:r>
            <a:endParaRPr lang="el-GR" b="1" dirty="0"/>
          </a:p>
        </p:txBody>
      </p:sp>
      <p:sp>
        <p:nvSpPr>
          <p:cNvPr id="22" name="21 - TextBox"/>
          <p:cNvSpPr txBox="1"/>
          <p:nvPr/>
        </p:nvSpPr>
        <p:spPr>
          <a:xfrm>
            <a:off x="314700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23" name="22 - Έλλειψη"/>
          <p:cNvSpPr/>
          <p:nvPr/>
        </p:nvSpPr>
        <p:spPr>
          <a:xfrm>
            <a:off x="292889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2</a:t>
            </a:r>
            <a:endParaRPr lang="el-GR" sz="1200" b="1" dirty="0"/>
          </a:p>
        </p:txBody>
      </p:sp>
      <p:cxnSp>
        <p:nvCxnSpPr>
          <p:cNvPr id="27" name="26 - Ευθεία γραμμή σύνδεσης"/>
          <p:cNvCxnSpPr/>
          <p:nvPr/>
        </p:nvCxnSpPr>
        <p:spPr>
          <a:xfrm rot="5400000">
            <a:off x="4004951" y="3826362"/>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3" name="32 - Ευθεία γραμμή σύνδεσης"/>
          <p:cNvCxnSpPr/>
          <p:nvPr/>
        </p:nvCxnSpPr>
        <p:spPr>
          <a:xfrm rot="5400000">
            <a:off x="3997520" y="4807586"/>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35" name="34 - TextBox"/>
          <p:cNvSpPr txBox="1"/>
          <p:nvPr/>
        </p:nvSpPr>
        <p:spPr>
          <a:xfrm>
            <a:off x="3168958" y="5143512"/>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Training accuracy: 98.3%</a:t>
            </a:r>
          </a:p>
          <a:p>
            <a:pPr algn="ctr"/>
            <a:r>
              <a:rPr lang="en-US" dirty="0" smtClean="0">
                <a:solidFill>
                  <a:schemeClr val="tx1"/>
                </a:solidFill>
                <a:latin typeface="+mn-lt"/>
                <a:cs typeface="+mn-cs"/>
              </a:rPr>
              <a:t>Testing accuracy: 83.6%</a:t>
            </a:r>
            <a:endParaRPr lang="el-GR" dirty="0">
              <a:solidFill>
                <a:schemeClr val="tx1"/>
              </a:solidFill>
              <a:latin typeface="+mn-lt"/>
              <a:cs typeface="+mn-cs"/>
            </a:endParaRPr>
          </a:p>
        </p:txBody>
      </p:sp>
      <p:sp>
        <p:nvSpPr>
          <p:cNvPr id="46" name="45 - TextBox"/>
          <p:cNvSpPr txBox="1"/>
          <p:nvPr/>
        </p:nvSpPr>
        <p:spPr>
          <a:xfrm>
            <a:off x="6000760" y="2000240"/>
            <a:ext cx="3000396"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48" name="47 - TextBox"/>
          <p:cNvSpPr txBox="1"/>
          <p:nvPr/>
        </p:nvSpPr>
        <p:spPr>
          <a:xfrm>
            <a:off x="6215074" y="3357562"/>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F1 Score:</a:t>
            </a:r>
          </a:p>
          <a:p>
            <a:pPr>
              <a:buFont typeface="Arial" pitchFamily="34" charset="0"/>
              <a:buChar char="•"/>
            </a:pPr>
            <a:r>
              <a:rPr lang="en-US" dirty="0" smtClean="0">
                <a:solidFill>
                  <a:schemeClr val="tx1"/>
                </a:solidFill>
                <a:latin typeface="+mn-lt"/>
                <a:cs typeface="+mn-cs"/>
              </a:rPr>
              <a:t>Negative: 80.2%</a:t>
            </a:r>
          </a:p>
          <a:p>
            <a:pPr>
              <a:buFont typeface="Arial" pitchFamily="34" charset="0"/>
              <a:buChar char="•"/>
            </a:pPr>
            <a:r>
              <a:rPr lang="en-US" dirty="0" smtClean="0">
                <a:solidFill>
                  <a:schemeClr val="tx1"/>
                </a:solidFill>
              </a:rPr>
              <a:t>Neutral: 41.6%</a:t>
            </a:r>
          </a:p>
          <a:p>
            <a:pPr>
              <a:buFont typeface="Arial" pitchFamily="34" charset="0"/>
              <a:buChar char="•"/>
            </a:pPr>
            <a:r>
              <a:rPr lang="en-US" dirty="0" smtClean="0">
                <a:solidFill>
                  <a:schemeClr val="tx1"/>
                </a:solidFill>
              </a:rPr>
              <a:t>Positive: 91.15</a:t>
            </a:r>
            <a:endParaRPr lang="el-GR" dirty="0">
              <a:solidFill>
                <a:schemeClr val="tx1"/>
              </a:solidFill>
              <a:latin typeface="+mn-lt"/>
              <a:cs typeface="+mn-cs"/>
            </a:endParaRPr>
          </a:p>
        </p:txBody>
      </p:sp>
      <p:sp>
        <p:nvSpPr>
          <p:cNvPr id="49" name="48 - Ορθογώνιο"/>
          <p:cNvSpPr/>
          <p:nvPr/>
        </p:nvSpPr>
        <p:spPr>
          <a:xfrm>
            <a:off x="6284722" y="1428736"/>
            <a:ext cx="2287806" cy="369332"/>
          </a:xfrm>
          <a:prstGeom prst="rect">
            <a:avLst/>
          </a:prstGeom>
        </p:spPr>
        <p:txBody>
          <a:bodyPr wrap="none">
            <a:spAutoFit/>
          </a:bodyPr>
          <a:lstStyle/>
          <a:p>
            <a:r>
              <a:rPr lang="en-US" b="1" dirty="0" smtClean="0"/>
              <a:t>Making predictions</a:t>
            </a:r>
            <a:endParaRPr lang="el-GR" b="1" dirty="0"/>
          </a:p>
        </p:txBody>
      </p:sp>
      <p:sp>
        <p:nvSpPr>
          <p:cNvPr id="50" name="49 - Έλλειψη"/>
          <p:cNvSpPr/>
          <p:nvPr/>
        </p:nvSpPr>
        <p:spPr>
          <a:xfrm>
            <a:off x="5786414" y="1785926"/>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3</a:t>
            </a:r>
            <a:endParaRPr lang="el-GR" sz="1200" b="1" dirty="0"/>
          </a:p>
        </p:txBody>
      </p:sp>
      <p:pic>
        <p:nvPicPr>
          <p:cNvPr id="28" name="27 - Εικόνα"/>
          <p:cNvPicPr/>
          <p:nvPr/>
        </p:nvPicPr>
        <p:blipFill>
          <a:blip r:embed="rId3" cstate="print"/>
          <a:srcRect l="24816" t="27409" r="22902" b="6809"/>
          <a:stretch>
            <a:fillRect/>
          </a:stretch>
        </p:blipFill>
        <p:spPr bwMode="auto">
          <a:xfrm>
            <a:off x="500034" y="5000636"/>
            <a:ext cx="2002521" cy="1292222"/>
          </a:xfrm>
          <a:prstGeom prst="rect">
            <a:avLst/>
          </a:prstGeom>
          <a:noFill/>
          <a:ln w="9525">
            <a:noFill/>
            <a:miter lim="800000"/>
            <a:headEnd/>
            <a:tailEnd/>
          </a:ln>
        </p:spPr>
      </p:pic>
      <p:pic>
        <p:nvPicPr>
          <p:cNvPr id="29" name="28 - Εικόνα"/>
          <p:cNvPicPr/>
          <p:nvPr/>
        </p:nvPicPr>
        <p:blipFill>
          <a:blip r:embed="rId4" cstate="print"/>
          <a:srcRect l="27578" t="31780" r="26206" b="26446"/>
          <a:stretch>
            <a:fillRect/>
          </a:stretch>
        </p:blipFill>
        <p:spPr bwMode="auto">
          <a:xfrm>
            <a:off x="3214678" y="2285992"/>
            <a:ext cx="2357454" cy="1214446"/>
          </a:xfrm>
          <a:prstGeom prst="rect">
            <a:avLst/>
          </a:prstGeom>
          <a:noFill/>
          <a:ln w="9525">
            <a:noFill/>
            <a:miter lim="800000"/>
            <a:headEnd/>
            <a:tailEnd/>
          </a:ln>
        </p:spPr>
      </p:pic>
      <p:pic>
        <p:nvPicPr>
          <p:cNvPr id="2050" name="Picture 2"/>
          <p:cNvPicPr>
            <a:picLocks noChangeAspect="1" noChangeArrowheads="1"/>
          </p:cNvPicPr>
          <p:nvPr/>
        </p:nvPicPr>
        <p:blipFill>
          <a:blip r:embed="rId5" cstate="print"/>
          <a:srcRect l="27539" t="63542" r="46680" b="21875"/>
          <a:stretch>
            <a:fillRect/>
          </a:stretch>
        </p:blipFill>
        <p:spPr bwMode="auto">
          <a:xfrm>
            <a:off x="3357554" y="4071942"/>
            <a:ext cx="2071702" cy="659178"/>
          </a:xfrm>
          <a:prstGeom prst="rect">
            <a:avLst/>
          </a:prstGeom>
          <a:noFill/>
          <a:ln w="9525">
            <a:noFill/>
            <a:miter lim="800000"/>
            <a:headEnd/>
            <a:tailEnd/>
          </a:ln>
          <a:effectLst/>
        </p:spPr>
      </p:pic>
      <p:pic>
        <p:nvPicPr>
          <p:cNvPr id="32" name="31 - Εικόνα"/>
          <p:cNvPicPr/>
          <p:nvPr/>
        </p:nvPicPr>
        <p:blipFill>
          <a:blip r:embed="rId6" cstate="print"/>
          <a:srcRect l="28277" t="33185" r="53281" b="43995"/>
          <a:stretch>
            <a:fillRect/>
          </a:stretch>
        </p:blipFill>
        <p:spPr bwMode="auto">
          <a:xfrm>
            <a:off x="6072198" y="2143116"/>
            <a:ext cx="1357322" cy="857256"/>
          </a:xfrm>
          <a:prstGeom prst="rect">
            <a:avLst/>
          </a:prstGeom>
          <a:noFill/>
          <a:ln w="9525">
            <a:noFill/>
            <a:miter lim="800000"/>
            <a:headEnd/>
            <a:tailEnd/>
          </a:ln>
        </p:spPr>
      </p:pic>
      <p:pic>
        <p:nvPicPr>
          <p:cNvPr id="34" name="33 - Εικόνα"/>
          <p:cNvPicPr/>
          <p:nvPr/>
        </p:nvPicPr>
        <p:blipFill>
          <a:blip r:embed="rId6" cstate="print"/>
          <a:srcRect l="28277" t="65988" r="52479" b="11192"/>
          <a:stretch>
            <a:fillRect/>
          </a:stretch>
        </p:blipFill>
        <p:spPr bwMode="auto">
          <a:xfrm>
            <a:off x="7500958" y="2071678"/>
            <a:ext cx="1428760" cy="928694"/>
          </a:xfrm>
          <a:prstGeom prst="rect">
            <a:avLst/>
          </a:prstGeom>
          <a:noFill/>
          <a:ln w="9525">
            <a:noFill/>
            <a:miter lim="800000"/>
            <a:headEnd/>
            <a:tailEnd/>
          </a:ln>
        </p:spPr>
      </p:pic>
      <p:pic>
        <p:nvPicPr>
          <p:cNvPr id="36" name="35 - Εικόνα"/>
          <p:cNvPicPr/>
          <p:nvPr/>
        </p:nvPicPr>
        <p:blipFill>
          <a:blip r:embed="rId7" cstate="print"/>
          <a:srcRect l="28418" t="64882" r="50875" b="20390"/>
          <a:stretch>
            <a:fillRect/>
          </a:stretch>
        </p:blipFill>
        <p:spPr bwMode="auto">
          <a:xfrm>
            <a:off x="6286512" y="4929198"/>
            <a:ext cx="2500330" cy="1428760"/>
          </a:xfrm>
          <a:prstGeom prst="rect">
            <a:avLst/>
          </a:prstGeom>
          <a:noFill/>
          <a:ln w="9525">
            <a:noFill/>
            <a:miter lim="800000"/>
            <a:headEnd/>
            <a:tailEnd/>
          </a:ln>
        </p:spPr>
      </p:pic>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lvl="0"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mj-lt"/>
              </a:rPr>
              <a:t>3) Text Classification with a fully connected neural </a:t>
            </a:r>
            <a:r>
              <a:rPr lang="en-US" sz="2400" b="1" dirty="0" smtClean="0">
                <a:solidFill>
                  <a:srgbClr val="595959"/>
                </a:solidFill>
                <a:latin typeface="+mj-lt"/>
              </a:rPr>
              <a:t>network</a:t>
            </a:r>
            <a:endParaRPr lang="en-US" sz="2400" b="1" dirty="0" smtClean="0">
              <a:solidFill>
                <a:srgbClr val="595959"/>
              </a:solidFill>
              <a:latin typeface="+mj-lt"/>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8</a:t>
            </a:fld>
            <a:endParaRPr lang="el-GR" sz="800" dirty="0"/>
          </a:p>
        </p:txBody>
      </p:sp>
      <p:sp>
        <p:nvSpPr>
          <p:cNvPr id="40"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16" name="15 - TextBox"/>
          <p:cNvSpPr txBox="1"/>
          <p:nvPr/>
        </p:nvSpPr>
        <p:spPr>
          <a:xfrm>
            <a:off x="28948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18" name="17 - Ορθογώνιο"/>
          <p:cNvSpPr/>
          <p:nvPr/>
        </p:nvSpPr>
        <p:spPr>
          <a:xfrm>
            <a:off x="500066" y="1428736"/>
            <a:ext cx="2285984" cy="830997"/>
          </a:xfrm>
          <a:prstGeom prst="rect">
            <a:avLst/>
          </a:prstGeom>
        </p:spPr>
        <p:txBody>
          <a:bodyPr wrap="square">
            <a:spAutoFit/>
          </a:bodyPr>
          <a:lstStyle/>
          <a:p>
            <a:pPr lvl="0"/>
            <a:r>
              <a:rPr lang="en-US" sz="1600" b="1" dirty="0" smtClean="0"/>
              <a:t>Fully connected neural network</a:t>
            </a:r>
          </a:p>
          <a:p>
            <a:pPr lvl="0"/>
            <a:endParaRPr lang="en-US" sz="1600" b="1" dirty="0" smtClean="0"/>
          </a:p>
        </p:txBody>
      </p:sp>
      <p:sp>
        <p:nvSpPr>
          <p:cNvPr id="20" name="19 - Έλλειψη"/>
          <p:cNvSpPr/>
          <p:nvPr/>
        </p:nvSpPr>
        <p:spPr>
          <a:xfrm>
            <a:off x="14284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1</a:t>
            </a:r>
            <a:endParaRPr lang="el-GR" sz="1200" b="1" dirty="0"/>
          </a:p>
        </p:txBody>
      </p:sp>
      <p:sp>
        <p:nvSpPr>
          <p:cNvPr id="24" name="23 - Ορθογώνιο"/>
          <p:cNvSpPr/>
          <p:nvPr/>
        </p:nvSpPr>
        <p:spPr>
          <a:xfrm>
            <a:off x="285720" y="1714488"/>
            <a:ext cx="2643206" cy="3293209"/>
          </a:xfrm>
          <a:prstGeom prst="rect">
            <a:avLst/>
          </a:prstGeom>
        </p:spPr>
        <p:txBody>
          <a:bodyPr wrap="square">
            <a:spAutoFit/>
          </a:bodyPr>
          <a:lstStyle/>
          <a:p>
            <a:pPr lvl="0">
              <a:buFont typeface="Arial" pitchFamily="34" charset="0"/>
              <a:buChar char="•"/>
            </a:pPr>
            <a:endParaRPr lang="en-US" sz="1600" dirty="0" smtClean="0"/>
          </a:p>
          <a:p>
            <a:pPr lvl="0">
              <a:buFont typeface="Arial" pitchFamily="34" charset="0"/>
              <a:buChar char="•"/>
            </a:pPr>
            <a:endParaRPr lang="el-GR" sz="1600" dirty="0" smtClean="0"/>
          </a:p>
          <a:p>
            <a:pPr lvl="0">
              <a:buFont typeface="Arial" pitchFamily="34" charset="0"/>
              <a:buChar char="•"/>
            </a:pPr>
            <a:r>
              <a:rPr lang="el-GR" sz="1600" dirty="0" err="1" smtClean="0"/>
              <a:t>Sequential</a:t>
            </a:r>
            <a:r>
              <a:rPr lang="el-GR" sz="1600" dirty="0" smtClean="0"/>
              <a:t> </a:t>
            </a:r>
            <a:r>
              <a:rPr lang="en-US" sz="1600" dirty="0" smtClean="0"/>
              <a:t>layer</a:t>
            </a:r>
          </a:p>
          <a:p>
            <a:pPr lvl="0">
              <a:buFont typeface="Arial" pitchFamily="34" charset="0"/>
              <a:buChar char="•"/>
            </a:pPr>
            <a:r>
              <a:rPr lang="en-US" sz="1600" dirty="0" smtClean="0"/>
              <a:t>Dense layer of dense 512 dimensional vectors</a:t>
            </a:r>
          </a:p>
          <a:p>
            <a:pPr lvl="0">
              <a:buFont typeface="Arial" pitchFamily="34" charset="0"/>
              <a:buChar char="•"/>
            </a:pPr>
            <a:r>
              <a:rPr lang="en-US" sz="1600" dirty="0" err="1" smtClean="0"/>
              <a:t>Relu</a:t>
            </a:r>
            <a:r>
              <a:rPr lang="en-US" sz="1600" dirty="0" smtClean="0"/>
              <a:t> activation function </a:t>
            </a:r>
          </a:p>
          <a:p>
            <a:pPr lvl="0">
              <a:buFont typeface="Arial" pitchFamily="34" charset="0"/>
              <a:buChar char="•"/>
            </a:pPr>
            <a:r>
              <a:rPr lang="el-GR" sz="1600" dirty="0" err="1" smtClean="0"/>
              <a:t>Dropout</a:t>
            </a:r>
            <a:r>
              <a:rPr lang="el-GR" sz="1600" dirty="0" smtClean="0"/>
              <a:t> </a:t>
            </a:r>
            <a:r>
              <a:rPr lang="el-GR" sz="1600" dirty="0" err="1" smtClean="0"/>
              <a:t>layer</a:t>
            </a:r>
            <a:endParaRPr lang="en-US" sz="1600" dirty="0" smtClean="0"/>
          </a:p>
          <a:p>
            <a:pPr lvl="0">
              <a:buFont typeface="Arial" pitchFamily="34" charset="0"/>
              <a:buChar char="•"/>
            </a:pPr>
            <a:r>
              <a:rPr lang="el-GR" sz="1600" dirty="0" err="1" smtClean="0"/>
              <a:t>Dense</a:t>
            </a:r>
            <a:r>
              <a:rPr lang="el-GR" sz="1600" dirty="0" smtClean="0"/>
              <a:t> </a:t>
            </a:r>
            <a:r>
              <a:rPr lang="el-GR" sz="1600" dirty="0" err="1" smtClean="0"/>
              <a:t>layer</a:t>
            </a:r>
            <a:r>
              <a:rPr lang="el-GR" sz="1600" dirty="0" smtClean="0"/>
              <a:t> </a:t>
            </a:r>
            <a:endParaRPr lang="en-US" sz="1600" dirty="0" smtClean="0"/>
          </a:p>
          <a:p>
            <a:pPr lvl="0">
              <a:buFont typeface="Arial" pitchFamily="34" charset="0"/>
              <a:buChar char="•"/>
            </a:pPr>
            <a:r>
              <a:rPr lang="en-US" sz="1600" dirty="0" err="1" smtClean="0"/>
              <a:t>Softmax</a:t>
            </a:r>
            <a:r>
              <a:rPr lang="en-US" sz="1600" dirty="0" smtClean="0"/>
              <a:t> as activation function</a:t>
            </a:r>
          </a:p>
          <a:p>
            <a:pPr lvl="0">
              <a:buFont typeface="Arial" pitchFamily="34" charset="0"/>
              <a:buChar char="•"/>
            </a:pPr>
            <a:r>
              <a:rPr lang="en-US" sz="1600" dirty="0" smtClean="0"/>
              <a:t>Categorical </a:t>
            </a:r>
            <a:r>
              <a:rPr lang="en-US" sz="1600" dirty="0" err="1" smtClean="0"/>
              <a:t>crossentropy</a:t>
            </a:r>
            <a:r>
              <a:rPr lang="en-US" sz="1600" dirty="0" smtClean="0"/>
              <a:t> as loss function.</a:t>
            </a:r>
            <a:endParaRPr lang="el-GR" sz="1600" dirty="0" smtClean="0"/>
          </a:p>
          <a:p>
            <a:pPr lvl="0">
              <a:buFont typeface="Arial" pitchFamily="34" charset="0"/>
              <a:buChar char="•"/>
            </a:pPr>
            <a:endParaRPr lang="el-GR" sz="1600" dirty="0"/>
          </a:p>
        </p:txBody>
      </p:sp>
      <p:sp>
        <p:nvSpPr>
          <p:cNvPr id="30" name="29 - Ορθογώνιο"/>
          <p:cNvSpPr/>
          <p:nvPr/>
        </p:nvSpPr>
        <p:spPr>
          <a:xfrm>
            <a:off x="3143272" y="1428736"/>
            <a:ext cx="4572000" cy="369332"/>
          </a:xfrm>
          <a:prstGeom prst="rect">
            <a:avLst/>
          </a:prstGeom>
        </p:spPr>
        <p:txBody>
          <a:bodyPr>
            <a:spAutoFit/>
          </a:bodyPr>
          <a:lstStyle/>
          <a:p>
            <a:r>
              <a:rPr lang="en-US" b="1" dirty="0" smtClean="0"/>
              <a:t>Train for 15 epochs </a:t>
            </a:r>
            <a:endParaRPr lang="el-GR" b="1" dirty="0"/>
          </a:p>
        </p:txBody>
      </p:sp>
      <p:sp>
        <p:nvSpPr>
          <p:cNvPr id="22" name="21 - TextBox"/>
          <p:cNvSpPr txBox="1"/>
          <p:nvPr/>
        </p:nvSpPr>
        <p:spPr>
          <a:xfrm>
            <a:off x="3147008" y="2000240"/>
            <a:ext cx="2568000"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23" name="22 - Έλλειψη"/>
          <p:cNvSpPr/>
          <p:nvPr/>
        </p:nvSpPr>
        <p:spPr>
          <a:xfrm>
            <a:off x="2928894" y="1857364"/>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2</a:t>
            </a:r>
            <a:endParaRPr lang="el-GR" sz="1200" b="1" dirty="0"/>
          </a:p>
        </p:txBody>
      </p:sp>
      <p:cxnSp>
        <p:nvCxnSpPr>
          <p:cNvPr id="27" name="26 - Ευθεία γραμμή σύνδεσης"/>
          <p:cNvCxnSpPr/>
          <p:nvPr/>
        </p:nvCxnSpPr>
        <p:spPr>
          <a:xfrm rot="5400000">
            <a:off x="4112106" y="3826362"/>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33" name="32 - Ευθεία γραμμή σύνδεσης"/>
          <p:cNvCxnSpPr/>
          <p:nvPr/>
        </p:nvCxnSpPr>
        <p:spPr>
          <a:xfrm rot="5400000">
            <a:off x="4127970" y="4736148"/>
            <a:ext cx="633177" cy="858"/>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sp>
        <p:nvSpPr>
          <p:cNvPr id="35" name="34 - TextBox"/>
          <p:cNvSpPr txBox="1"/>
          <p:nvPr/>
        </p:nvSpPr>
        <p:spPr>
          <a:xfrm>
            <a:off x="3299408" y="5072074"/>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Training accuracy: 98.34%</a:t>
            </a:r>
          </a:p>
          <a:p>
            <a:pPr algn="ctr"/>
            <a:r>
              <a:rPr lang="en-US" dirty="0" smtClean="0">
                <a:solidFill>
                  <a:schemeClr val="tx1"/>
                </a:solidFill>
                <a:latin typeface="+mn-lt"/>
                <a:cs typeface="+mn-cs"/>
              </a:rPr>
              <a:t>Testing accuracy: 84%</a:t>
            </a:r>
            <a:endParaRPr lang="el-GR" dirty="0">
              <a:solidFill>
                <a:schemeClr val="tx1"/>
              </a:solidFill>
              <a:latin typeface="+mn-lt"/>
              <a:cs typeface="+mn-cs"/>
            </a:endParaRPr>
          </a:p>
        </p:txBody>
      </p:sp>
      <p:sp>
        <p:nvSpPr>
          <p:cNvPr id="46" name="45 - TextBox"/>
          <p:cNvSpPr txBox="1"/>
          <p:nvPr/>
        </p:nvSpPr>
        <p:spPr>
          <a:xfrm>
            <a:off x="6000760" y="2000240"/>
            <a:ext cx="3000396" cy="442915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mn-lt"/>
                <a:cs typeface="+mn-cs"/>
              </a:rPr>
              <a:t>:</a:t>
            </a:r>
            <a:endParaRPr lang="el-GR" dirty="0">
              <a:latin typeface="+mn-lt"/>
              <a:cs typeface="+mn-cs"/>
            </a:endParaRPr>
          </a:p>
        </p:txBody>
      </p:sp>
      <p:sp>
        <p:nvSpPr>
          <p:cNvPr id="48" name="47 - TextBox"/>
          <p:cNvSpPr txBox="1"/>
          <p:nvPr/>
        </p:nvSpPr>
        <p:spPr>
          <a:xfrm>
            <a:off x="6371242" y="3357562"/>
            <a:ext cx="2272724" cy="114300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F1 Score:</a:t>
            </a:r>
          </a:p>
          <a:p>
            <a:pPr>
              <a:buFont typeface="Arial" pitchFamily="34" charset="0"/>
              <a:buChar char="•"/>
            </a:pPr>
            <a:r>
              <a:rPr lang="en-US" dirty="0" smtClean="0">
                <a:solidFill>
                  <a:schemeClr val="tx1"/>
                </a:solidFill>
                <a:latin typeface="+mn-lt"/>
                <a:cs typeface="+mn-cs"/>
              </a:rPr>
              <a:t>Negative: 80.9%</a:t>
            </a:r>
          </a:p>
          <a:p>
            <a:pPr>
              <a:buFont typeface="Arial" pitchFamily="34" charset="0"/>
              <a:buChar char="•"/>
            </a:pPr>
            <a:r>
              <a:rPr lang="en-US" dirty="0" smtClean="0">
                <a:solidFill>
                  <a:schemeClr val="tx1"/>
                </a:solidFill>
              </a:rPr>
              <a:t>Neutral: 31.6%</a:t>
            </a:r>
          </a:p>
          <a:p>
            <a:pPr>
              <a:buFont typeface="Arial" pitchFamily="34" charset="0"/>
              <a:buChar char="•"/>
            </a:pPr>
            <a:r>
              <a:rPr lang="en-US" dirty="0" smtClean="0">
                <a:solidFill>
                  <a:schemeClr val="tx1"/>
                </a:solidFill>
              </a:rPr>
              <a:t>Positive: 91.16</a:t>
            </a:r>
            <a:endParaRPr lang="el-GR" dirty="0">
              <a:solidFill>
                <a:schemeClr val="tx1"/>
              </a:solidFill>
              <a:latin typeface="+mn-lt"/>
              <a:cs typeface="+mn-cs"/>
            </a:endParaRPr>
          </a:p>
        </p:txBody>
      </p:sp>
      <p:sp>
        <p:nvSpPr>
          <p:cNvPr id="49" name="48 - Ορθογώνιο"/>
          <p:cNvSpPr/>
          <p:nvPr/>
        </p:nvSpPr>
        <p:spPr>
          <a:xfrm>
            <a:off x="6284722" y="1428736"/>
            <a:ext cx="2287806" cy="369332"/>
          </a:xfrm>
          <a:prstGeom prst="rect">
            <a:avLst/>
          </a:prstGeom>
        </p:spPr>
        <p:txBody>
          <a:bodyPr wrap="none">
            <a:spAutoFit/>
          </a:bodyPr>
          <a:lstStyle/>
          <a:p>
            <a:r>
              <a:rPr lang="en-US" b="1" dirty="0" smtClean="0"/>
              <a:t>Making predictions</a:t>
            </a:r>
            <a:endParaRPr lang="el-GR" b="1" dirty="0"/>
          </a:p>
        </p:txBody>
      </p:sp>
      <p:sp>
        <p:nvSpPr>
          <p:cNvPr id="50" name="49 - Έλλειψη"/>
          <p:cNvSpPr/>
          <p:nvPr/>
        </p:nvSpPr>
        <p:spPr>
          <a:xfrm>
            <a:off x="5786414" y="1785926"/>
            <a:ext cx="428660" cy="357190"/>
          </a:xfrm>
          <a:prstGeom prst="ellipse">
            <a:avLst/>
          </a:prstGeom>
          <a:solidFill>
            <a:schemeClr val="tx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t>3</a:t>
            </a:r>
            <a:endParaRPr lang="el-GR" sz="1200" b="1" dirty="0"/>
          </a:p>
        </p:txBody>
      </p:sp>
      <p:pic>
        <p:nvPicPr>
          <p:cNvPr id="26" name="25 - Εικόνα"/>
          <p:cNvPicPr/>
          <p:nvPr/>
        </p:nvPicPr>
        <p:blipFill>
          <a:blip r:embed="rId3" cstate="print"/>
          <a:srcRect l="33707" t="19280" r="32370" b="22108"/>
          <a:stretch>
            <a:fillRect/>
          </a:stretch>
        </p:blipFill>
        <p:spPr bwMode="auto">
          <a:xfrm>
            <a:off x="357158" y="5072074"/>
            <a:ext cx="2428892" cy="1243006"/>
          </a:xfrm>
          <a:prstGeom prst="rect">
            <a:avLst/>
          </a:prstGeom>
          <a:noFill/>
          <a:ln w="9525">
            <a:noFill/>
            <a:miter lim="800000"/>
            <a:headEnd/>
            <a:tailEnd/>
          </a:ln>
        </p:spPr>
      </p:pic>
      <p:pic>
        <p:nvPicPr>
          <p:cNvPr id="31" name="30 - Εικόνα"/>
          <p:cNvPicPr/>
          <p:nvPr/>
        </p:nvPicPr>
        <p:blipFill>
          <a:blip r:embed="rId4" cstate="print"/>
          <a:srcRect l="24038" t="26478" r="22690" b="34447"/>
          <a:stretch>
            <a:fillRect/>
          </a:stretch>
        </p:blipFill>
        <p:spPr bwMode="auto">
          <a:xfrm>
            <a:off x="3214678" y="2357430"/>
            <a:ext cx="2357454" cy="1295402"/>
          </a:xfrm>
          <a:prstGeom prst="rect">
            <a:avLst/>
          </a:prstGeom>
          <a:noFill/>
          <a:ln w="9525">
            <a:noFill/>
            <a:miter lim="800000"/>
            <a:headEnd/>
            <a:tailEnd/>
          </a:ln>
        </p:spPr>
      </p:pic>
      <p:pic>
        <p:nvPicPr>
          <p:cNvPr id="37" name="36 - Εικόνα"/>
          <p:cNvPicPr/>
          <p:nvPr/>
        </p:nvPicPr>
        <p:blipFill>
          <a:blip r:embed="rId5" cstate="print"/>
          <a:srcRect l="23171" t="64010" r="22979" b="21851"/>
          <a:stretch>
            <a:fillRect/>
          </a:stretch>
        </p:blipFill>
        <p:spPr bwMode="auto">
          <a:xfrm>
            <a:off x="3286116" y="4000504"/>
            <a:ext cx="2286016" cy="606744"/>
          </a:xfrm>
          <a:prstGeom prst="rect">
            <a:avLst/>
          </a:prstGeom>
          <a:noFill/>
          <a:ln w="9525">
            <a:noFill/>
            <a:miter lim="800000"/>
            <a:headEnd/>
            <a:tailEnd/>
          </a:ln>
        </p:spPr>
      </p:pic>
      <p:pic>
        <p:nvPicPr>
          <p:cNvPr id="38" name="37 - Εικόνα"/>
          <p:cNvPicPr/>
          <p:nvPr/>
        </p:nvPicPr>
        <p:blipFill>
          <a:blip r:embed="rId6" cstate="print"/>
          <a:srcRect l="28000" t="34386" r="53795" b="42030"/>
          <a:stretch>
            <a:fillRect/>
          </a:stretch>
        </p:blipFill>
        <p:spPr bwMode="auto">
          <a:xfrm>
            <a:off x="6143636" y="2071678"/>
            <a:ext cx="1285884" cy="928694"/>
          </a:xfrm>
          <a:prstGeom prst="rect">
            <a:avLst/>
          </a:prstGeom>
          <a:noFill/>
          <a:ln w="9525">
            <a:noFill/>
            <a:miter lim="800000"/>
            <a:headEnd/>
            <a:tailEnd/>
          </a:ln>
        </p:spPr>
      </p:pic>
      <p:pic>
        <p:nvPicPr>
          <p:cNvPr id="39" name="38 - Εικόνα"/>
          <p:cNvPicPr/>
          <p:nvPr/>
        </p:nvPicPr>
        <p:blipFill>
          <a:blip r:embed="rId6" cstate="print"/>
          <a:srcRect l="27999" t="66813" r="52968" b="8129"/>
          <a:stretch>
            <a:fillRect/>
          </a:stretch>
        </p:blipFill>
        <p:spPr bwMode="auto">
          <a:xfrm>
            <a:off x="7500958" y="2000240"/>
            <a:ext cx="1428760" cy="1000132"/>
          </a:xfrm>
          <a:prstGeom prst="rect">
            <a:avLst/>
          </a:prstGeom>
          <a:noFill/>
          <a:ln w="9525">
            <a:noFill/>
            <a:miter lim="800000"/>
            <a:headEnd/>
            <a:tailEnd/>
          </a:ln>
        </p:spPr>
      </p:pic>
      <p:pic>
        <p:nvPicPr>
          <p:cNvPr id="41" name="40 - Εικόνα"/>
          <p:cNvPicPr/>
          <p:nvPr/>
        </p:nvPicPr>
        <p:blipFill>
          <a:blip r:embed="rId7" cstate="print"/>
          <a:srcRect l="28119" t="68972" r="50406" b="15728"/>
          <a:stretch>
            <a:fillRect/>
          </a:stretch>
        </p:blipFill>
        <p:spPr bwMode="auto">
          <a:xfrm>
            <a:off x="6072198" y="4857760"/>
            <a:ext cx="2857520" cy="1428760"/>
          </a:xfrm>
          <a:prstGeom prst="rect">
            <a:avLst/>
          </a:prstGeom>
          <a:noFill/>
          <a:ln w="9525">
            <a:noFill/>
            <a:miter lim="800000"/>
            <a:headEnd/>
            <a:tailEnd/>
          </a:ln>
        </p:spPr>
      </p:pic>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8"/>
          <p:cNvSpPr txBox="1">
            <a:spLocks noChangeArrowheads="1"/>
          </p:cNvSpPr>
          <p:nvPr/>
        </p:nvSpPr>
        <p:spPr bwMode="gray">
          <a:xfrm>
            <a:off x="2393379" y="1071563"/>
            <a:ext cx="6715125" cy="71437"/>
          </a:xfrm>
          <a:prstGeom prst="rect">
            <a:avLst/>
          </a:prstGeom>
          <a:solidFill>
            <a:schemeClr val="tx1">
              <a:lumMod val="50000"/>
              <a:lumOff val="50000"/>
            </a:schemeClr>
          </a:solidFill>
          <a:ln w="9525">
            <a:noFill/>
            <a:miter lim="800000"/>
            <a:headEnd/>
            <a:tailEnd/>
          </a:ln>
        </p:spPr>
        <p:txBody>
          <a:bodyPr lIns="0" rIns="0"/>
          <a:lstStyle/>
          <a:p>
            <a:pPr fontAlgn="auto">
              <a:lnSpc>
                <a:spcPct val="90000"/>
              </a:lnSpc>
              <a:spcBef>
                <a:spcPts val="0"/>
              </a:spcBef>
              <a:spcAft>
                <a:spcPts val="0"/>
              </a:spcAft>
              <a:defRPr/>
            </a:pPr>
            <a:r>
              <a:rPr lang="en-US" sz="1200" b="1" kern="0" dirty="0">
                <a:solidFill>
                  <a:schemeClr val="bg1"/>
                </a:solidFill>
                <a:latin typeface="+mj-lt"/>
                <a:ea typeface="+mj-ea"/>
                <a:cs typeface="+mj-cs"/>
              </a:rPr>
              <a:t/>
            </a:r>
            <a:br>
              <a:rPr lang="en-US" sz="1200" b="1" kern="0" dirty="0">
                <a:solidFill>
                  <a:schemeClr val="bg1"/>
                </a:solidFill>
                <a:latin typeface="+mj-lt"/>
                <a:ea typeface="+mj-ea"/>
                <a:cs typeface="+mj-cs"/>
              </a:rPr>
            </a:br>
            <a:endParaRPr lang="en-US" sz="2600" b="1" kern="0" noProof="1">
              <a:latin typeface="+mj-lt"/>
              <a:ea typeface="+mj-ea"/>
              <a:cs typeface="+mj-cs"/>
            </a:endParaRPr>
          </a:p>
        </p:txBody>
      </p:sp>
      <p:sp>
        <p:nvSpPr>
          <p:cNvPr id="3" name="Text Box 1"/>
          <p:cNvSpPr txBox="1">
            <a:spLocks noChangeArrowheads="1"/>
          </p:cNvSpPr>
          <p:nvPr/>
        </p:nvSpPr>
        <p:spPr bwMode="auto">
          <a:xfrm>
            <a:off x="107950" y="549275"/>
            <a:ext cx="9001124" cy="500063"/>
          </a:xfrm>
          <a:prstGeom prst="rect">
            <a:avLst/>
          </a:prstGeom>
          <a:noFill/>
          <a:ln w="9525">
            <a:noFill/>
            <a:round/>
            <a:headEnd/>
            <a:tailEnd/>
          </a:ln>
        </p:spPr>
        <p:txBody>
          <a:bodyPr anchor="b"/>
          <a:lstStyle/>
          <a:p>
            <a:pPr algn="r">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3200" b="1" dirty="0">
              <a:solidFill>
                <a:srgbClr val="595959"/>
              </a:solidFill>
              <a:latin typeface="+mj-lt"/>
            </a:endParaRPr>
          </a:p>
          <a:p>
            <a:pPr lvl="0" algn="r">
              <a:lnSpc>
                <a:spcPct val="90000"/>
              </a:lnSpc>
              <a:buClr>
                <a:srgbClr val="595959"/>
              </a:buCl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2400" b="1" dirty="0" smtClean="0">
                <a:solidFill>
                  <a:srgbClr val="595959"/>
                </a:solidFill>
                <a:latin typeface="Calibri"/>
              </a:rPr>
              <a:t>Main findings</a:t>
            </a:r>
            <a:endParaRPr lang="en-GB" sz="2400" b="1" dirty="0">
              <a:solidFill>
                <a:srgbClr val="595959"/>
              </a:solidFill>
              <a:latin typeface="Calibri"/>
            </a:endParaRPr>
          </a:p>
        </p:txBody>
      </p:sp>
      <p:sp>
        <p:nvSpPr>
          <p:cNvPr id="5" name="Slide Number Placeholder 3"/>
          <p:cNvSpPr txBox="1">
            <a:spLocks noGrp="1"/>
          </p:cNvSpPr>
          <p:nvPr/>
        </p:nvSpPr>
        <p:spPr bwMode="auto">
          <a:xfrm>
            <a:off x="4730750" y="6525344"/>
            <a:ext cx="4413250" cy="300906"/>
          </a:xfrm>
          <a:prstGeom prst="rect">
            <a:avLst/>
          </a:prstGeom>
          <a:noFill/>
          <a:ln w="9525">
            <a:noFill/>
            <a:miter lim="800000"/>
            <a:headEnd/>
            <a:tailEnd/>
          </a:ln>
        </p:spPr>
        <p:txBody>
          <a:bodyPr/>
          <a:lstStyle/>
          <a:p>
            <a:pPr algn="r"/>
            <a:fld id="{74840101-FF86-4B4D-9AF5-45C4F8507BC9}" type="slidenum">
              <a:rPr lang="el-GR" sz="800"/>
              <a:pPr algn="r"/>
              <a:t>9</a:t>
            </a:fld>
            <a:endParaRPr lang="el-GR" sz="800" dirty="0"/>
          </a:p>
        </p:txBody>
      </p:sp>
      <p:sp>
        <p:nvSpPr>
          <p:cNvPr id="174" name="173 - TextBox"/>
          <p:cNvSpPr txBox="1"/>
          <p:nvPr/>
        </p:nvSpPr>
        <p:spPr>
          <a:xfrm>
            <a:off x="142844" y="1214422"/>
            <a:ext cx="8286808" cy="3416320"/>
          </a:xfrm>
          <a:prstGeom prst="rect">
            <a:avLst/>
          </a:prstGeom>
          <a:noFill/>
        </p:spPr>
        <p:txBody>
          <a:bodyPr wrap="square" rtlCol="0">
            <a:spAutoFit/>
          </a:bodyPr>
          <a:lstStyle/>
          <a:p>
            <a:pPr>
              <a:buFont typeface="Arial" pitchFamily="34" charset="0"/>
              <a:buChar char="•"/>
            </a:pPr>
            <a:r>
              <a:rPr lang="en-US" dirty="0" smtClean="0"/>
              <a:t> All models have satisfactory performance</a:t>
            </a:r>
          </a:p>
          <a:p>
            <a:pPr>
              <a:buFont typeface="Arial" pitchFamily="34" charset="0"/>
              <a:buChar char="•"/>
            </a:pPr>
            <a:endParaRPr lang="en-US" dirty="0" smtClean="0"/>
          </a:p>
          <a:p>
            <a:pPr>
              <a:buFont typeface="Arial" pitchFamily="34" charset="0"/>
              <a:buChar char="•"/>
            </a:pPr>
            <a:r>
              <a:rPr lang="en-US" dirty="0" smtClean="0"/>
              <a:t>The models predicted better the positive and the negative reviews, while the neutral reviews were predicted with a probability less than 50%</a:t>
            </a:r>
          </a:p>
          <a:p>
            <a:pPr>
              <a:buFont typeface="Arial" pitchFamily="34" charset="0"/>
              <a:buChar char="•"/>
            </a:pPr>
            <a:endParaRPr lang="en-US" dirty="0" smtClean="0"/>
          </a:p>
          <a:p>
            <a:pPr>
              <a:buFont typeface="Arial" pitchFamily="34" charset="0"/>
              <a:buChar char="•"/>
            </a:pPr>
            <a:r>
              <a:rPr lang="en-US" dirty="0" smtClean="0"/>
              <a:t>The majority of the comments were positive, less negative and the lower number of reviews was neutral. This may be the reason that the neutral reviews were not predicted as successfully, since the training set was lower. </a:t>
            </a:r>
            <a:endParaRPr lang="el-GR" dirty="0" smtClean="0"/>
          </a:p>
          <a:p>
            <a:pPr>
              <a:buFont typeface="Arial" pitchFamily="34" charset="0"/>
              <a:buChar char="•"/>
            </a:pPr>
            <a:endParaRPr lang="en-US" dirty="0" smtClean="0"/>
          </a:p>
          <a:p>
            <a:pPr>
              <a:buFont typeface="Arial" pitchFamily="34" charset="0"/>
              <a:buChar char="•"/>
            </a:pPr>
            <a:r>
              <a:rPr lang="en-US" dirty="0" smtClean="0"/>
              <a:t>The performance of the models in terms of accuracy is presented in the following table </a:t>
            </a:r>
          </a:p>
          <a:p>
            <a:pPr>
              <a:buFont typeface="Arial" pitchFamily="34" charset="0"/>
              <a:buChar char="•"/>
            </a:pPr>
            <a:endParaRPr lang="en-US" dirty="0" smtClean="0"/>
          </a:p>
        </p:txBody>
      </p:sp>
      <p:graphicFrame>
        <p:nvGraphicFramePr>
          <p:cNvPr id="6" name="5 - Πίνακας"/>
          <p:cNvGraphicFramePr>
            <a:graphicFrameLocks noGrp="1"/>
          </p:cNvGraphicFramePr>
          <p:nvPr/>
        </p:nvGraphicFramePr>
        <p:xfrm>
          <a:off x="785787" y="4500570"/>
          <a:ext cx="7358113" cy="1785952"/>
        </p:xfrm>
        <a:graphic>
          <a:graphicData uri="http://schemas.openxmlformats.org/drawingml/2006/table">
            <a:tbl>
              <a:tblPr/>
              <a:tblGrid>
                <a:gridCol w="2452129"/>
                <a:gridCol w="2452992"/>
                <a:gridCol w="2452992"/>
              </a:tblGrid>
              <a:tr h="446488">
                <a:tc>
                  <a:txBody>
                    <a:bodyPr/>
                    <a:lstStyle/>
                    <a:p>
                      <a:pPr algn="just">
                        <a:lnSpc>
                          <a:spcPct val="107000"/>
                        </a:lnSpc>
                        <a:spcBef>
                          <a:spcPts val="1260"/>
                        </a:spcBef>
                        <a:spcAft>
                          <a:spcPts val="0"/>
                        </a:spcAft>
                      </a:pPr>
                      <a:r>
                        <a:rPr lang="en-US" sz="1250" b="1" spc="-5" dirty="0">
                          <a:latin typeface="Calibri"/>
                          <a:ea typeface="Times New Roman"/>
                          <a:cs typeface="Calibri"/>
                        </a:rPr>
                        <a:t>Accuracy(%)</a:t>
                      </a:r>
                      <a:endParaRPr lang="el-GR" sz="1100" dirty="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a:latin typeface="Calibri"/>
                          <a:ea typeface="Times New Roman"/>
                          <a:cs typeface="Calibri"/>
                        </a:rPr>
                        <a:t>Train dataset</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a:latin typeface="Calibri"/>
                          <a:ea typeface="Times New Roman"/>
                          <a:cs typeface="Calibri"/>
                        </a:rPr>
                        <a:t>Test dataset</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algn="just">
                        <a:lnSpc>
                          <a:spcPct val="107000"/>
                        </a:lnSpc>
                        <a:spcBef>
                          <a:spcPts val="1260"/>
                        </a:spcBef>
                        <a:spcAft>
                          <a:spcPts val="0"/>
                        </a:spcAft>
                      </a:pPr>
                      <a:r>
                        <a:rPr lang="en-US" sz="1250" b="1" spc="-5">
                          <a:latin typeface="Calibri"/>
                          <a:ea typeface="Times New Roman"/>
                          <a:cs typeface="Calibri"/>
                        </a:rPr>
                        <a:t>LSTM RNN</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just" rtl="0" eaLnBrk="1" latinLnBrk="0" hangingPunct="1">
                        <a:lnSpc>
                          <a:spcPct val="107000"/>
                        </a:lnSpc>
                        <a:spcBef>
                          <a:spcPts val="1260"/>
                        </a:spcBef>
                        <a:spcAft>
                          <a:spcPts val="0"/>
                        </a:spcAft>
                      </a:pPr>
                      <a:r>
                        <a:rPr kumimoji="0" lang="en-US" sz="1250" b="1" kern="1200" spc="-5" dirty="0" smtClean="0">
                          <a:solidFill>
                            <a:schemeClr val="tx1"/>
                          </a:solidFill>
                          <a:latin typeface="Calibri"/>
                          <a:ea typeface="Times New Roman"/>
                          <a:cs typeface="Calibri"/>
                        </a:rPr>
                        <a:t>95.2%</a:t>
                      </a:r>
                      <a:endParaRPr kumimoji="0" lang="el-GR" sz="1250" b="1" kern="1200" spc="-5" dirty="0">
                        <a:solidFill>
                          <a:schemeClr val="tx1"/>
                        </a:solidFill>
                        <a:latin typeface="Calibri"/>
                        <a:ea typeface="Times New Roman"/>
                        <a:cs typeface="Calibri"/>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a:latin typeface="Calibri"/>
                          <a:ea typeface="Times New Roman"/>
                          <a:cs typeface="Calibri"/>
                        </a:rPr>
                        <a:t>83.34%</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algn="just">
                        <a:lnSpc>
                          <a:spcPct val="107000"/>
                        </a:lnSpc>
                        <a:spcBef>
                          <a:spcPts val="1260"/>
                        </a:spcBef>
                        <a:spcAft>
                          <a:spcPts val="0"/>
                        </a:spcAft>
                      </a:pPr>
                      <a:r>
                        <a:rPr lang="en-US" sz="1250" b="1" spc="-5">
                          <a:latin typeface="Calibri"/>
                          <a:ea typeface="Times New Roman"/>
                          <a:cs typeface="Calibri"/>
                        </a:rPr>
                        <a:t>CNN</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just" rtl="0" eaLnBrk="1" latinLnBrk="0" hangingPunct="1">
                        <a:lnSpc>
                          <a:spcPct val="107000"/>
                        </a:lnSpc>
                        <a:spcBef>
                          <a:spcPts val="1260"/>
                        </a:spcBef>
                        <a:spcAft>
                          <a:spcPts val="0"/>
                        </a:spcAft>
                      </a:pPr>
                      <a:r>
                        <a:rPr kumimoji="0" lang="en-US" sz="1250" b="1" kern="1200" spc="-5" dirty="0" smtClean="0">
                          <a:solidFill>
                            <a:schemeClr val="tx1"/>
                          </a:solidFill>
                          <a:latin typeface="Calibri"/>
                          <a:ea typeface="Times New Roman"/>
                          <a:cs typeface="Calibri"/>
                        </a:rPr>
                        <a:t>98.3%</a:t>
                      </a:r>
                      <a:endParaRPr kumimoji="0" lang="el-GR" sz="1250" b="1" kern="1200" spc="-5" dirty="0">
                        <a:solidFill>
                          <a:schemeClr val="tx1"/>
                        </a:solidFill>
                        <a:latin typeface="Calibri"/>
                        <a:ea typeface="Times New Roman"/>
                        <a:cs typeface="Calibri"/>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dirty="0" smtClean="0">
                          <a:latin typeface="Calibri"/>
                          <a:ea typeface="Times New Roman"/>
                          <a:cs typeface="Calibri"/>
                        </a:rPr>
                        <a:t>83.6%</a:t>
                      </a:r>
                      <a:endParaRPr lang="el-GR" sz="1100" dirty="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algn="just">
                        <a:lnSpc>
                          <a:spcPct val="107000"/>
                        </a:lnSpc>
                        <a:spcBef>
                          <a:spcPts val="1260"/>
                        </a:spcBef>
                        <a:spcAft>
                          <a:spcPts val="0"/>
                        </a:spcAft>
                      </a:pPr>
                      <a:r>
                        <a:rPr lang="en-US" sz="1250" b="1" spc="-5" dirty="0" smtClean="0">
                          <a:latin typeface="Calibri"/>
                          <a:ea typeface="Times New Roman"/>
                          <a:cs typeface="Calibri"/>
                        </a:rPr>
                        <a:t>Fully connected neural network </a:t>
                      </a:r>
                      <a:endParaRPr lang="el-GR" sz="1100" dirty="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a:latin typeface="Calibri"/>
                          <a:ea typeface="Times New Roman"/>
                          <a:cs typeface="Calibri"/>
                        </a:rPr>
                        <a:t>98.3%</a:t>
                      </a:r>
                      <a:endParaRPr lang="el-GR" sz="110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lnSpc>
                          <a:spcPct val="107000"/>
                        </a:lnSpc>
                        <a:spcBef>
                          <a:spcPts val="1260"/>
                        </a:spcBef>
                        <a:spcAft>
                          <a:spcPts val="0"/>
                        </a:spcAft>
                      </a:pPr>
                      <a:r>
                        <a:rPr lang="en-US" sz="1250" b="1" spc="-5" dirty="0">
                          <a:latin typeface="Calibri"/>
                          <a:ea typeface="Times New Roman"/>
                          <a:cs typeface="Calibri"/>
                        </a:rPr>
                        <a:t>84%</a:t>
                      </a:r>
                      <a:endParaRPr lang="el-GR" sz="1100" dirty="0">
                        <a:latin typeface="Calibri"/>
                        <a:ea typeface="Calibri"/>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xmlns="" val="415359518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Custom 3">
      <a:dk1>
        <a:sysClr val="windowText" lastClr="000000"/>
      </a:dk1>
      <a:lt1>
        <a:sysClr val="window" lastClr="FFFFFF"/>
      </a:lt1>
      <a:dk2>
        <a:srgbClr val="69676D"/>
      </a:dk2>
      <a:lt2>
        <a:srgbClr val="C9C2D1"/>
      </a:lt2>
      <a:accent1>
        <a:srgbClr val="CEB966"/>
      </a:accent1>
      <a:accent2>
        <a:srgbClr val="92D050"/>
      </a:accent2>
      <a:accent3>
        <a:srgbClr val="00B0F0"/>
      </a:accent3>
      <a:accent4>
        <a:srgbClr val="6585CF"/>
      </a:accent4>
      <a:accent5>
        <a:srgbClr val="7E6BC9"/>
      </a:accent5>
      <a:accent6>
        <a:srgbClr val="A379BB"/>
      </a:accent6>
      <a:hlink>
        <a:srgbClr val="410082"/>
      </a:hlink>
      <a:folHlink>
        <a:srgbClr val="93296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22217</TotalTime>
  <Words>512</Words>
  <Application>Microsoft Office PowerPoint</Application>
  <PresentationFormat>Προβολή στην οθόνη (4:3)</PresentationFormat>
  <Paragraphs>195</Paragraphs>
  <Slides>10</Slides>
  <Notes>10</Notes>
  <HiddenSlides>0</HiddenSlides>
  <MMClips>0</MMClips>
  <ScaleCrop>false</ScaleCrop>
  <HeadingPairs>
    <vt:vector size="4" baseType="variant">
      <vt:variant>
        <vt:lpstr>Θέμα</vt:lpstr>
      </vt:variant>
      <vt:variant>
        <vt:i4>1</vt:i4>
      </vt:variant>
      <vt:variant>
        <vt:lpstr>Τίτλοι διαφανειών</vt:lpstr>
      </vt:variant>
      <vt:variant>
        <vt:i4>10</vt:i4>
      </vt:variant>
    </vt:vector>
  </HeadingPairs>
  <TitlesOfParts>
    <vt:vector size="11" baseType="lpstr">
      <vt:lpstr>Urban</vt:lpstr>
      <vt:lpstr> Big Data Content Analytics   ‘Sentiment analysis on restaurant reviews from yelp website‘</vt:lpstr>
      <vt:lpstr>Διαφάνεια 2</vt:lpstr>
      <vt:lpstr>Διαφάνεια 3</vt:lpstr>
      <vt:lpstr>Διαφάνεια 4</vt:lpstr>
      <vt:lpstr>Διαφάνεια 5</vt:lpstr>
      <vt:lpstr>Διαφάνεια 6</vt:lpstr>
      <vt:lpstr>Διαφάνεια 7</vt:lpstr>
      <vt:lpstr>Διαφάνεια 8</vt:lpstr>
      <vt:lpstr>Διαφάνεια 9</vt:lpstr>
      <vt:lpstr>Διαφάνεια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TRANSit XXX Meeting</dc:title>
  <dc:creator>Laptop</dc:creator>
  <cp:lastModifiedBy>Alexandros Ntzoufas</cp:lastModifiedBy>
  <cp:revision>1200</cp:revision>
  <cp:lastPrinted>2014-04-30T05:17:10Z</cp:lastPrinted>
  <dcterms:created xsi:type="dcterms:W3CDTF">2009-11-05T14:40:52Z</dcterms:created>
  <dcterms:modified xsi:type="dcterms:W3CDTF">2019-09-26T15:53:51Z</dcterms:modified>
</cp:coreProperties>
</file>